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4"/>
  </p:sldMasterIdLst>
  <p:sldIdLst>
    <p:sldId id="258" r:id="rId5"/>
    <p:sldId id="257" r:id="rId6"/>
    <p:sldId id="294" r:id="rId7"/>
    <p:sldId id="286" r:id="rId8"/>
    <p:sldId id="287" r:id="rId9"/>
    <p:sldId id="270" r:id="rId10"/>
    <p:sldId id="285" r:id="rId11"/>
    <p:sldId id="295" r:id="rId12"/>
    <p:sldId id="288" r:id="rId13"/>
    <p:sldId id="289" r:id="rId14"/>
    <p:sldId id="263" r:id="rId15"/>
    <p:sldId id="262" r:id="rId16"/>
    <p:sldId id="269" r:id="rId17"/>
    <p:sldId id="260" r:id="rId18"/>
    <p:sldId id="264" r:id="rId19"/>
    <p:sldId id="265" r:id="rId20"/>
    <p:sldId id="266" r:id="rId21"/>
    <p:sldId id="267" r:id="rId22"/>
    <p:sldId id="290" r:id="rId23"/>
    <p:sldId id="268" r:id="rId24"/>
    <p:sldId id="292" r:id="rId25"/>
    <p:sldId id="291" r:id="rId26"/>
    <p:sldId id="298" r:id="rId27"/>
    <p:sldId id="299" r:id="rId28"/>
    <p:sldId id="300" r:id="rId29"/>
    <p:sldId id="301" r:id="rId30"/>
    <p:sldId id="302" r:id="rId31"/>
    <p:sldId id="303" r:id="rId32"/>
    <p:sldId id="304" r:id="rId33"/>
    <p:sldId id="274" r:id="rId34"/>
    <p:sldId id="293" r:id="rId35"/>
    <p:sldId id="297" r:id="rId36"/>
    <p:sldId id="296" r:id="rId37"/>
    <p:sldId id="277" r:id="rId38"/>
    <p:sldId id="278" r:id="rId39"/>
    <p:sldId id="279" r:id="rId40"/>
    <p:sldId id="280" r:id="rId41"/>
    <p:sldId id="281" r:id="rId42"/>
    <p:sldId id="282" r:id="rId43"/>
    <p:sldId id="283" r:id="rId44"/>
    <p:sldId id="272" r:id="rId45"/>
    <p:sldId id="284"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118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78580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2E25D377-B4E3-47D7-A702-7AC84BAEF94A}" type="datetimeFigureOut">
              <a:rPr lang="sv-SE" smtClean="0"/>
              <a:t>2026-04-01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852039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2233415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64699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821706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73433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sv-SE"/>
              <a:t>Klicka här för att ändra mall för rubrikformat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sv-SE"/>
              <a:t>Klicka här för att ändra format på bakgrundstexten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9518819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1771929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654781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sv-SE"/>
              <a:t>Klicka här för att ändra mall för rubrikformat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4035506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296517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sv-SE"/>
              <a:t>Klicka här för att ändra mall för rubrikformat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2E25D377-B4E3-47D7-A702-7AC84BAEF94A}" type="datetimeFigureOut">
              <a:rPr lang="sv-SE" smtClean="0"/>
              <a:t>2026-04-01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49834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2E25D377-B4E3-47D7-A702-7AC84BAEF94A}" type="datetimeFigureOut">
              <a:rPr lang="sv-SE" smtClean="0"/>
              <a:t>2026-04-01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2434867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2E25D377-B4E3-47D7-A702-7AC84BAEF94A}" type="datetimeFigureOut">
              <a:rPr lang="sv-SE" smtClean="0"/>
              <a:t>2026-04-01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099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2E25D377-B4E3-47D7-A702-7AC84BAEF94A}" type="datetimeFigureOut">
              <a:rPr lang="sv-SE" smtClean="0"/>
              <a:t>2026-04-01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164328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5D377-B4E3-47D7-A702-7AC84BAEF94A}" type="datetimeFigureOut">
              <a:rPr lang="sv-SE" smtClean="0"/>
              <a:t>2026-04-01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100613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sv-SE"/>
              <a:t>Klicka här för att ändra mall för rubrikformat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E25D377-B4E3-47D7-A702-7AC84BAEF94A}" type="datetimeFigureOut">
              <a:rPr lang="sv-SE" smtClean="0"/>
              <a:t>2026-04-01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413751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sv-SE"/>
              <a:t>Klicka här för att ändra mall för rubrikformat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E25D377-B4E3-47D7-A702-7AC84BAEF94A}" type="datetimeFigureOut">
              <a:rPr lang="sv-SE" smtClean="0"/>
              <a:t>2026-04-01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14AD30E-DDCC-4956-9589-86564B0BE045}" type="slidenum">
              <a:rPr lang="sv-SE" smtClean="0"/>
              <a:t>‹#›</a:t>
            </a:fld>
            <a:endParaRPr lang="sv-SE"/>
          </a:p>
        </p:txBody>
      </p:sp>
    </p:spTree>
    <p:extLst>
      <p:ext uri="{BB962C8B-B14F-4D97-AF65-F5344CB8AC3E}">
        <p14:creationId xmlns:p14="http://schemas.microsoft.com/office/powerpoint/2010/main" val="3664377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E25D377-B4E3-47D7-A702-7AC84BAEF94A}" type="datetimeFigureOut">
              <a:rPr lang="sv-SE" smtClean="0"/>
              <a:t>2026-04-01</a:t>
            </a:fld>
            <a:endParaRPr lang="sv-S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sv-S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14AD30E-DDCC-4956-9589-86564B0BE045}" type="slidenum">
              <a:rPr lang="sv-SE" smtClean="0"/>
              <a:t>‹#›</a:t>
            </a:fld>
            <a:endParaRPr lang="sv-SE"/>
          </a:p>
        </p:txBody>
      </p:sp>
    </p:spTree>
    <p:extLst>
      <p:ext uri="{BB962C8B-B14F-4D97-AF65-F5344CB8AC3E}">
        <p14:creationId xmlns:p14="http://schemas.microsoft.com/office/powerpoint/2010/main" val="2432687107"/>
      </p:ext>
    </p:extLst>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 id="2147483749" r:id="rId18"/>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5C1F76-E009-6EB6-30B3-3F05B3598FAB}"/>
              </a:ext>
            </a:extLst>
          </p:cNvPr>
          <p:cNvSpPr>
            <a:spLocks noGrp="1"/>
          </p:cNvSpPr>
          <p:nvPr>
            <p:ph type="title"/>
          </p:nvPr>
        </p:nvSpPr>
        <p:spPr>
          <a:xfrm>
            <a:off x="1590008" y="622457"/>
            <a:ext cx="9404723" cy="1400530"/>
          </a:xfrm>
        </p:spPr>
        <p:txBody>
          <a:bodyPr>
            <a:normAutofit fontScale="90000"/>
          </a:bodyPr>
          <a:lstStyle/>
          <a:p>
            <a:pPr algn="ctr"/>
            <a:r>
              <a:rPr lang="sv-SE" sz="9600" dirty="0">
                <a:solidFill>
                  <a:srgbClr val="FFFF00"/>
                </a:solidFill>
              </a:rPr>
              <a:t>Välkomna !</a:t>
            </a:r>
          </a:p>
        </p:txBody>
      </p:sp>
      <p:pic>
        <p:nvPicPr>
          <p:cNvPr id="4" name="Bildobjekt 3">
            <a:extLst>
              <a:ext uri="{FF2B5EF4-FFF2-40B4-BE49-F238E27FC236}">
                <a16:creationId xmlns:a16="http://schemas.microsoft.com/office/drawing/2014/main" id="{25F96BF5-896F-0408-EA3A-49C8F7A939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2944" y="1916208"/>
            <a:ext cx="5386111" cy="4488426"/>
          </a:xfrm>
          <a:prstGeom prst="rect">
            <a:avLst/>
          </a:prstGeom>
        </p:spPr>
      </p:pic>
    </p:spTree>
    <p:extLst>
      <p:ext uri="{BB962C8B-B14F-4D97-AF65-F5344CB8AC3E}">
        <p14:creationId xmlns:p14="http://schemas.microsoft.com/office/powerpoint/2010/main" val="3694490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CC10E70A-D336-C080-37D9-18E612167F1B}"/>
              </a:ext>
            </a:extLst>
          </p:cNvPr>
          <p:cNvSpPr txBox="1"/>
          <p:nvPr/>
        </p:nvSpPr>
        <p:spPr>
          <a:xfrm>
            <a:off x="767899" y="630248"/>
            <a:ext cx="10077081" cy="3416320"/>
          </a:xfrm>
          <a:prstGeom prst="rect">
            <a:avLst/>
          </a:prstGeom>
          <a:noFill/>
        </p:spPr>
        <p:txBody>
          <a:bodyPr wrap="square" rtlCol="0">
            <a:spAutoFit/>
          </a:bodyPr>
          <a:lstStyle/>
          <a:p>
            <a:pPr marL="285750" indent="-285750">
              <a:buFont typeface="Arial" panose="020B0604020202020204" pitchFamily="34" charset="0"/>
              <a:buChar char="•"/>
            </a:pPr>
            <a:r>
              <a:rPr lang="sv-SE" sz="3600" dirty="0">
                <a:solidFill>
                  <a:srgbClr val="FFFF00"/>
                </a:solidFill>
              </a:rPr>
              <a:t>1990 var vi dubbelt så många hamiltonstövare i jmf med finnstövare</a:t>
            </a:r>
          </a:p>
          <a:p>
            <a:pPr marL="285750" indent="-285750">
              <a:buFont typeface="Arial" panose="020B0604020202020204" pitchFamily="34" charset="0"/>
              <a:buChar char="•"/>
            </a:pPr>
            <a:r>
              <a:rPr lang="sv-SE" sz="3600" dirty="0">
                <a:solidFill>
                  <a:srgbClr val="FFFF00"/>
                </a:solidFill>
              </a:rPr>
              <a:t>2000 var vi lika många</a:t>
            </a:r>
          </a:p>
          <a:p>
            <a:pPr marL="285750" indent="-285750">
              <a:buFont typeface="Arial" panose="020B0604020202020204" pitchFamily="34" charset="0"/>
              <a:buChar char="•"/>
            </a:pPr>
            <a:r>
              <a:rPr lang="sv-SE" sz="3600" dirty="0">
                <a:solidFill>
                  <a:srgbClr val="FFFF00"/>
                </a:solidFill>
              </a:rPr>
              <a:t>2016 var det dubbelt så många finnstövare</a:t>
            </a:r>
          </a:p>
          <a:p>
            <a:pPr marL="285750" indent="-285750">
              <a:buFont typeface="Arial" panose="020B0604020202020204" pitchFamily="34" charset="0"/>
              <a:buChar char="•"/>
            </a:pPr>
            <a:r>
              <a:rPr lang="sv-SE" sz="3600" dirty="0">
                <a:solidFill>
                  <a:srgbClr val="FFFF00"/>
                </a:solidFill>
              </a:rPr>
              <a:t>2025 trendförändring</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sp>
        <p:nvSpPr>
          <p:cNvPr id="4" name="textruta 3">
            <a:extLst>
              <a:ext uri="{FF2B5EF4-FFF2-40B4-BE49-F238E27FC236}">
                <a16:creationId xmlns:a16="http://schemas.microsoft.com/office/drawing/2014/main" id="{682BE7F5-21C6-A1ED-7670-5D1677410B04}"/>
              </a:ext>
            </a:extLst>
          </p:cNvPr>
          <p:cNvSpPr txBox="1"/>
          <p:nvPr/>
        </p:nvSpPr>
        <p:spPr>
          <a:xfrm>
            <a:off x="841149" y="4188542"/>
            <a:ext cx="9930580" cy="1569660"/>
          </a:xfrm>
          <a:prstGeom prst="rect">
            <a:avLst/>
          </a:prstGeom>
          <a:noFill/>
        </p:spPr>
        <p:txBody>
          <a:bodyPr wrap="square" rtlCol="0">
            <a:spAutoFit/>
          </a:bodyPr>
          <a:lstStyle/>
          <a:p>
            <a:r>
              <a:rPr lang="sv-SE" sz="3200" dirty="0">
                <a:solidFill>
                  <a:srgbClr val="FFFF00"/>
                </a:solidFill>
              </a:rPr>
              <a:t>Nu är det läge att vända trenden, varje parning gör skillnad och räv-</a:t>
            </a:r>
            <a:r>
              <a:rPr lang="sv-SE" sz="3200" dirty="0" err="1">
                <a:solidFill>
                  <a:srgbClr val="FFFF00"/>
                </a:solidFill>
              </a:rPr>
              <a:t>rovhundarna</a:t>
            </a:r>
            <a:r>
              <a:rPr lang="sv-SE" sz="3200" dirty="0">
                <a:solidFill>
                  <a:srgbClr val="FFFF00"/>
                </a:solidFill>
              </a:rPr>
              <a:t> kommer spela en avgörande faktor.</a:t>
            </a:r>
          </a:p>
        </p:txBody>
      </p:sp>
    </p:spTree>
    <p:extLst>
      <p:ext uri="{BB962C8B-B14F-4D97-AF65-F5344CB8AC3E}">
        <p14:creationId xmlns:p14="http://schemas.microsoft.com/office/powerpoint/2010/main" val="260330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wipe(down)">
                                      <p:cBhvr>
                                        <p:cTn id="2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97DFB5A7-ACA0-0E27-93AB-8A5F08B31024}"/>
              </a:ext>
            </a:extLst>
          </p:cNvPr>
          <p:cNvSpPr txBox="1"/>
          <p:nvPr/>
        </p:nvSpPr>
        <p:spPr>
          <a:xfrm>
            <a:off x="1499419" y="1543665"/>
            <a:ext cx="9193161" cy="4247317"/>
          </a:xfrm>
          <a:prstGeom prst="rect">
            <a:avLst/>
          </a:prstGeom>
          <a:noFill/>
        </p:spPr>
        <p:txBody>
          <a:bodyPr wrap="square">
            <a:spAutoFit/>
          </a:bodyPr>
          <a:lstStyle/>
          <a:p>
            <a:r>
              <a:rPr lang="sv-SE" sz="5400" dirty="0">
                <a:solidFill>
                  <a:srgbClr val="FFFF00"/>
                </a:solidFill>
              </a:rPr>
              <a:t>Vi har den näst största rasen antalsmässigt och borde därför indirekt ha ett litet större deltagarantal vid SM.</a:t>
            </a:r>
          </a:p>
        </p:txBody>
      </p:sp>
    </p:spTree>
    <p:extLst>
      <p:ext uri="{BB962C8B-B14F-4D97-AF65-F5344CB8AC3E}">
        <p14:creationId xmlns:p14="http://schemas.microsoft.com/office/powerpoint/2010/main" val="1417130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4D9D4875-8515-12D0-2EE4-E73809D942B7}"/>
              </a:ext>
            </a:extLst>
          </p:cNvPr>
          <p:cNvSpPr txBox="1"/>
          <p:nvPr/>
        </p:nvSpPr>
        <p:spPr>
          <a:xfrm>
            <a:off x="1592826" y="1818968"/>
            <a:ext cx="9242322" cy="2585323"/>
          </a:xfrm>
          <a:prstGeom prst="rect">
            <a:avLst/>
          </a:prstGeom>
          <a:noFill/>
        </p:spPr>
        <p:txBody>
          <a:bodyPr wrap="square">
            <a:spAutoFit/>
          </a:bodyPr>
          <a:lstStyle/>
          <a:p>
            <a:r>
              <a:rPr lang="sv-SE" sz="5400" dirty="0">
                <a:solidFill>
                  <a:srgbClr val="FFFF00"/>
                </a:solidFill>
              </a:rPr>
              <a:t>Om vi ökar antalet starter på SR så får vi bättre översikt i avelsarbetet.</a:t>
            </a:r>
          </a:p>
        </p:txBody>
      </p:sp>
    </p:spTree>
    <p:extLst>
      <p:ext uri="{BB962C8B-B14F-4D97-AF65-F5344CB8AC3E}">
        <p14:creationId xmlns:p14="http://schemas.microsoft.com/office/powerpoint/2010/main" val="1803467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99998C-276C-C2A3-0266-6427852447C0}"/>
              </a:ext>
            </a:extLst>
          </p:cNvPr>
          <p:cNvSpPr>
            <a:spLocks noGrp="1"/>
          </p:cNvSpPr>
          <p:nvPr>
            <p:ph type="title"/>
          </p:nvPr>
        </p:nvSpPr>
        <p:spPr>
          <a:xfrm>
            <a:off x="832923" y="1003325"/>
            <a:ext cx="10877295" cy="4689552"/>
          </a:xfrm>
        </p:spPr>
        <p:txBody>
          <a:bodyPr>
            <a:normAutofit/>
          </a:bodyPr>
          <a:lstStyle/>
          <a:p>
            <a:r>
              <a:rPr lang="sv-SE" sz="5400" dirty="0">
                <a:solidFill>
                  <a:srgbClr val="FFFF00"/>
                </a:solidFill>
              </a:rPr>
              <a:t>O</a:t>
            </a:r>
            <a:r>
              <a:rPr lang="sv-SE" sz="5400" cap="none" dirty="0">
                <a:solidFill>
                  <a:srgbClr val="FFFF00"/>
                </a:solidFill>
              </a:rPr>
              <a:t>m vi ökar antalet starter på SR kommer också intresset för våra hamiltonstövare öka, vilket alla tjänar på; mer registreringar, större urval, större bredd</a:t>
            </a:r>
            <a:r>
              <a:rPr lang="sv-SE" sz="5400" dirty="0">
                <a:solidFill>
                  <a:srgbClr val="FFFF00"/>
                </a:solidFill>
              </a:rPr>
              <a:t>.</a:t>
            </a:r>
          </a:p>
        </p:txBody>
      </p:sp>
    </p:spTree>
    <p:extLst>
      <p:ext uri="{BB962C8B-B14F-4D97-AF65-F5344CB8AC3E}">
        <p14:creationId xmlns:p14="http://schemas.microsoft.com/office/powerpoint/2010/main" val="984852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0556B6-F43E-2C93-BB55-923273F56465}"/>
              </a:ext>
            </a:extLst>
          </p:cNvPr>
          <p:cNvSpPr>
            <a:spLocks noGrp="1"/>
          </p:cNvSpPr>
          <p:nvPr>
            <p:ph type="title"/>
          </p:nvPr>
        </p:nvSpPr>
        <p:spPr>
          <a:xfrm>
            <a:off x="719191" y="842480"/>
            <a:ext cx="10538744" cy="5892617"/>
          </a:xfrm>
        </p:spPr>
        <p:txBody>
          <a:bodyPr>
            <a:normAutofit/>
          </a:bodyPr>
          <a:lstStyle/>
          <a:p>
            <a:r>
              <a:rPr lang="sv-SE" sz="5400" dirty="0">
                <a:solidFill>
                  <a:srgbClr val="FFFF00"/>
                </a:solidFill>
              </a:rPr>
              <a:t>V</a:t>
            </a:r>
            <a:r>
              <a:rPr lang="sv-SE" sz="5400" cap="none" dirty="0">
                <a:solidFill>
                  <a:srgbClr val="FFFF00"/>
                </a:solidFill>
              </a:rPr>
              <a:t>i har kanske de bästa tänkbara förutsättningarna att få fram bra rävhundar med anledning av</a:t>
            </a:r>
            <a:r>
              <a:rPr lang="sv-SE" sz="5400" dirty="0">
                <a:solidFill>
                  <a:srgbClr val="FFFF00"/>
                </a:solidFill>
              </a:rPr>
              <a:t>;</a:t>
            </a:r>
            <a:br>
              <a:rPr lang="sv-SE" sz="5400" dirty="0"/>
            </a:br>
            <a:br>
              <a:rPr lang="sv-SE" sz="5400" dirty="0"/>
            </a:br>
            <a:br>
              <a:rPr lang="sv-SE" sz="5400" dirty="0"/>
            </a:br>
            <a:r>
              <a:rPr lang="sv-SE" sz="5400" dirty="0"/>
              <a:t> </a:t>
            </a:r>
          </a:p>
        </p:txBody>
      </p:sp>
    </p:spTree>
    <p:extLst>
      <p:ext uri="{BB962C8B-B14F-4D97-AF65-F5344CB8AC3E}">
        <p14:creationId xmlns:p14="http://schemas.microsoft.com/office/powerpoint/2010/main" val="1822823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E97217-4830-7BE0-5DBC-66C3CF432A7E}"/>
              </a:ext>
            </a:extLst>
          </p:cNvPr>
          <p:cNvSpPr>
            <a:spLocks noGrp="1"/>
          </p:cNvSpPr>
          <p:nvPr>
            <p:ph type="title" idx="4294967295"/>
          </p:nvPr>
        </p:nvSpPr>
        <p:spPr>
          <a:xfrm>
            <a:off x="875071" y="1457018"/>
            <a:ext cx="9036050" cy="2840038"/>
          </a:xfrm>
        </p:spPr>
        <p:txBody>
          <a:bodyPr>
            <a:normAutofit/>
          </a:bodyPr>
          <a:lstStyle/>
          <a:p>
            <a:r>
              <a:rPr lang="sv-SE" sz="5400" dirty="0">
                <a:solidFill>
                  <a:srgbClr val="FFFF00"/>
                </a:solidFill>
              </a:rPr>
              <a:t>I</a:t>
            </a:r>
            <a:r>
              <a:rPr lang="sv-SE" sz="5400" dirty="0"/>
              <a:t> </a:t>
            </a:r>
            <a:r>
              <a:rPr lang="sv-SE" sz="5400" cap="none" dirty="0">
                <a:solidFill>
                  <a:srgbClr val="FFFF00"/>
                </a:solidFill>
              </a:rPr>
              <a:t>jämförelse ett ganska ljumt rådjursintresse vilket gör präglingen enklare</a:t>
            </a:r>
            <a:endParaRPr lang="sv-SE" sz="5400" dirty="0">
              <a:solidFill>
                <a:srgbClr val="FFFF00"/>
              </a:solidFill>
            </a:endParaRPr>
          </a:p>
        </p:txBody>
      </p:sp>
    </p:spTree>
    <p:extLst>
      <p:ext uri="{BB962C8B-B14F-4D97-AF65-F5344CB8AC3E}">
        <p14:creationId xmlns:p14="http://schemas.microsoft.com/office/powerpoint/2010/main" val="3234527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1E20EC-3CCE-8BA1-82EB-B842ADEBAE15}"/>
              </a:ext>
            </a:extLst>
          </p:cNvPr>
          <p:cNvSpPr>
            <a:spLocks noGrp="1"/>
          </p:cNvSpPr>
          <p:nvPr>
            <p:ph type="title"/>
          </p:nvPr>
        </p:nvSpPr>
        <p:spPr>
          <a:xfrm>
            <a:off x="1414712" y="2465656"/>
            <a:ext cx="9362576" cy="1926688"/>
          </a:xfrm>
        </p:spPr>
        <p:txBody>
          <a:bodyPr/>
          <a:lstStyle/>
          <a:p>
            <a:r>
              <a:rPr lang="sv-SE" sz="5400" cap="none" dirty="0">
                <a:solidFill>
                  <a:srgbClr val="FFFF00"/>
                </a:solidFill>
              </a:rPr>
              <a:t>En ras som är mentalt sunda.</a:t>
            </a:r>
          </a:p>
        </p:txBody>
      </p:sp>
    </p:spTree>
    <p:extLst>
      <p:ext uri="{BB962C8B-B14F-4D97-AF65-F5344CB8AC3E}">
        <p14:creationId xmlns:p14="http://schemas.microsoft.com/office/powerpoint/2010/main" val="2286640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B9ABE1-0A12-24CD-D1CF-DF515F15F002}"/>
              </a:ext>
            </a:extLst>
          </p:cNvPr>
          <p:cNvSpPr>
            <a:spLocks noGrp="1"/>
          </p:cNvSpPr>
          <p:nvPr>
            <p:ph type="title"/>
          </p:nvPr>
        </p:nvSpPr>
        <p:spPr>
          <a:xfrm>
            <a:off x="1337188" y="1858731"/>
            <a:ext cx="9333079" cy="1926688"/>
          </a:xfrm>
        </p:spPr>
        <p:txBody>
          <a:bodyPr/>
          <a:lstStyle/>
          <a:p>
            <a:r>
              <a:rPr lang="sv-SE" sz="5400" dirty="0">
                <a:solidFill>
                  <a:srgbClr val="FFFF00"/>
                </a:solidFill>
              </a:rPr>
              <a:t>H</a:t>
            </a:r>
            <a:r>
              <a:rPr lang="sv-SE" sz="5400" cap="none" dirty="0">
                <a:solidFill>
                  <a:srgbClr val="FFFF00"/>
                </a:solidFill>
              </a:rPr>
              <a:t>undar som överlag har bra skärpa.</a:t>
            </a:r>
            <a:endParaRPr lang="sv-SE" sz="5400" dirty="0">
              <a:solidFill>
                <a:srgbClr val="FFFF00"/>
              </a:solidFill>
            </a:endParaRPr>
          </a:p>
        </p:txBody>
      </p:sp>
    </p:spTree>
    <p:extLst>
      <p:ext uri="{BB962C8B-B14F-4D97-AF65-F5344CB8AC3E}">
        <p14:creationId xmlns:p14="http://schemas.microsoft.com/office/powerpoint/2010/main" val="2276141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EAC224-202B-A688-75BA-8BAAF81E3C6B}"/>
              </a:ext>
            </a:extLst>
          </p:cNvPr>
          <p:cNvSpPr>
            <a:spLocks noGrp="1"/>
          </p:cNvSpPr>
          <p:nvPr>
            <p:ph type="title"/>
          </p:nvPr>
        </p:nvSpPr>
        <p:spPr>
          <a:xfrm>
            <a:off x="1275375" y="1858730"/>
            <a:ext cx="9854741" cy="1946353"/>
          </a:xfrm>
        </p:spPr>
        <p:txBody>
          <a:bodyPr>
            <a:normAutofit/>
          </a:bodyPr>
          <a:lstStyle/>
          <a:p>
            <a:r>
              <a:rPr lang="sv-SE" sz="5400" dirty="0">
                <a:solidFill>
                  <a:srgbClr val="FFFF00"/>
                </a:solidFill>
              </a:rPr>
              <a:t>Ö</a:t>
            </a:r>
            <a:r>
              <a:rPr lang="sv-SE" sz="5400" cap="none" dirty="0">
                <a:solidFill>
                  <a:srgbClr val="FFFF00"/>
                </a:solidFill>
              </a:rPr>
              <a:t>verlag lättlärda och ganska kloka i jämförelse. </a:t>
            </a:r>
            <a:endParaRPr lang="sv-SE" sz="5400" dirty="0">
              <a:solidFill>
                <a:srgbClr val="FFFF00"/>
              </a:solidFill>
            </a:endParaRPr>
          </a:p>
        </p:txBody>
      </p:sp>
    </p:spTree>
    <p:extLst>
      <p:ext uri="{BB962C8B-B14F-4D97-AF65-F5344CB8AC3E}">
        <p14:creationId xmlns:p14="http://schemas.microsoft.com/office/powerpoint/2010/main" val="4149552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7AD07B-3ECD-B16B-DCBA-3123E8AA94CA}"/>
              </a:ext>
            </a:extLst>
          </p:cNvPr>
          <p:cNvSpPr>
            <a:spLocks noGrp="1"/>
          </p:cNvSpPr>
          <p:nvPr>
            <p:ph type="title"/>
          </p:nvPr>
        </p:nvSpPr>
        <p:spPr>
          <a:xfrm>
            <a:off x="1284270" y="472610"/>
            <a:ext cx="8911781" cy="5521789"/>
          </a:xfrm>
        </p:spPr>
        <p:txBody>
          <a:bodyPr>
            <a:normAutofit/>
          </a:bodyPr>
          <a:lstStyle/>
          <a:p>
            <a:pPr marR="0" lvl="0" defTabSz="457200" rtl="0" eaLnBrk="1" fontAlgn="auto" latinLnBrk="0" hangingPunct="1">
              <a:lnSpc>
                <a:spcPct val="100000"/>
              </a:lnSpc>
              <a:spcBef>
                <a:spcPts val="0"/>
              </a:spcBef>
              <a:spcAft>
                <a:spcPts val="0"/>
              </a:spcAft>
              <a:tabLst/>
              <a:defRPr/>
            </a:pPr>
            <a:br>
              <a:rPr lang="sv-SE" sz="8000" cap="none" noProof="0" dirty="0">
                <a:ln>
                  <a:noFill/>
                </a:ln>
                <a:solidFill>
                  <a:srgbClr val="FFFF00"/>
                </a:solidFill>
                <a:latin typeface="+mn-lt"/>
                <a:ea typeface="+mn-ea"/>
                <a:cs typeface="+mn-cs"/>
              </a:rPr>
            </a:br>
            <a:r>
              <a:rPr lang="sv-SE" sz="8000" cap="none" noProof="0" dirty="0">
                <a:ln>
                  <a:noFill/>
                </a:ln>
                <a:solidFill>
                  <a:srgbClr val="FFFF00"/>
                </a:solidFill>
                <a:latin typeface="+mn-lt"/>
                <a:ea typeface="+mn-ea"/>
                <a:cs typeface="+mn-cs"/>
              </a:rPr>
              <a:t>Vad gör vi?</a:t>
            </a:r>
            <a:br>
              <a:rPr kumimoji="0" lang="sv-SE" sz="8000" b="0" i="0" u="none" strike="noStrike" kern="1200" cap="none" spc="0" normalizeH="0" baseline="0" noProof="0" dirty="0">
                <a:ln>
                  <a:noFill/>
                </a:ln>
                <a:solidFill>
                  <a:srgbClr val="FFFF00"/>
                </a:solidFill>
                <a:effectLst/>
                <a:uLnTx/>
                <a:uFillTx/>
                <a:latin typeface="+mn-lt"/>
                <a:ea typeface="+mn-ea"/>
                <a:cs typeface="+mn-cs"/>
              </a:rPr>
            </a:br>
            <a:br>
              <a:rPr kumimoji="0" lang="sv-SE" sz="8000" b="0" i="0" u="none" strike="noStrike" kern="1200" cap="none" spc="0" normalizeH="0" baseline="0" noProof="0" dirty="0">
                <a:ln>
                  <a:noFill/>
                </a:ln>
                <a:solidFill>
                  <a:srgbClr val="FFFF00"/>
                </a:solidFill>
                <a:effectLst/>
                <a:uLnTx/>
                <a:uFillTx/>
                <a:latin typeface="+mn-lt"/>
                <a:ea typeface="+mn-ea"/>
                <a:cs typeface="+mn-cs"/>
              </a:rPr>
            </a:br>
            <a:endParaRPr lang="sv-SE" sz="8000" dirty="0">
              <a:latin typeface="+mn-lt"/>
            </a:endParaRPr>
          </a:p>
        </p:txBody>
      </p:sp>
    </p:spTree>
    <p:extLst>
      <p:ext uri="{BB962C8B-B14F-4D97-AF65-F5344CB8AC3E}">
        <p14:creationId xmlns:p14="http://schemas.microsoft.com/office/powerpoint/2010/main" val="170837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A92381AE-EFE6-2830-05D7-51571F09851E}"/>
              </a:ext>
            </a:extLst>
          </p:cNvPr>
          <p:cNvSpPr txBox="1"/>
          <p:nvPr/>
        </p:nvSpPr>
        <p:spPr>
          <a:xfrm>
            <a:off x="924234" y="570270"/>
            <a:ext cx="5171766" cy="1015663"/>
          </a:xfrm>
          <a:prstGeom prst="rect">
            <a:avLst/>
          </a:prstGeom>
          <a:noFill/>
        </p:spPr>
        <p:txBody>
          <a:bodyPr wrap="square" rtlCol="0">
            <a:spAutoFit/>
          </a:bodyPr>
          <a:lstStyle/>
          <a:p>
            <a:r>
              <a:rPr lang="sv-SE" sz="6000" dirty="0">
                <a:solidFill>
                  <a:srgbClr val="FFFF00"/>
                </a:solidFill>
                <a:latin typeface="+mj-lt"/>
              </a:rPr>
              <a:t>Agenda</a:t>
            </a:r>
          </a:p>
        </p:txBody>
      </p:sp>
      <p:sp>
        <p:nvSpPr>
          <p:cNvPr id="4" name="textruta 3">
            <a:extLst>
              <a:ext uri="{FF2B5EF4-FFF2-40B4-BE49-F238E27FC236}">
                <a16:creationId xmlns:a16="http://schemas.microsoft.com/office/drawing/2014/main" id="{7F6190FA-841F-8289-39E2-8975A97A4803}"/>
              </a:ext>
            </a:extLst>
          </p:cNvPr>
          <p:cNvSpPr txBox="1"/>
          <p:nvPr/>
        </p:nvSpPr>
        <p:spPr>
          <a:xfrm>
            <a:off x="924234" y="2117181"/>
            <a:ext cx="6540573" cy="5632311"/>
          </a:xfrm>
          <a:prstGeom prst="rect">
            <a:avLst/>
          </a:prstGeom>
          <a:noFill/>
        </p:spPr>
        <p:txBody>
          <a:bodyPr wrap="none" rtlCol="0">
            <a:spAutoFit/>
          </a:bodyPr>
          <a:lstStyle/>
          <a:p>
            <a:pPr marL="285750" indent="-285750">
              <a:buFont typeface="Arial" panose="020B0604020202020204" pitchFamily="34" charset="0"/>
              <a:buChar char="•"/>
            </a:pPr>
            <a:r>
              <a:rPr lang="sv-SE" sz="2800" dirty="0">
                <a:solidFill>
                  <a:srgbClr val="FFFF00"/>
                </a:solidFill>
              </a:rPr>
              <a:t>Kvällen i stort</a:t>
            </a:r>
          </a:p>
          <a:p>
            <a:pPr marL="285750" indent="-285750">
              <a:buFont typeface="Arial" panose="020B0604020202020204" pitchFamily="34" charset="0"/>
              <a:buChar char="•"/>
            </a:pPr>
            <a:r>
              <a:rPr lang="sv-SE" sz="2800" dirty="0">
                <a:solidFill>
                  <a:srgbClr val="FFFF00"/>
                </a:solidFill>
              </a:rPr>
              <a:t>Hamiltonstövaren</a:t>
            </a:r>
          </a:p>
          <a:p>
            <a:pPr marL="285750" indent="-285750">
              <a:buFont typeface="Arial" panose="020B0604020202020204" pitchFamily="34" charset="0"/>
              <a:buChar char="•"/>
            </a:pPr>
            <a:r>
              <a:rPr lang="sv-SE" sz="2800" dirty="0">
                <a:solidFill>
                  <a:srgbClr val="FFFF00"/>
                </a:solidFill>
              </a:rPr>
              <a:t>Lite statistik</a:t>
            </a:r>
          </a:p>
          <a:p>
            <a:pPr marL="285750" indent="-285750">
              <a:buFont typeface="Arial" panose="020B0604020202020204" pitchFamily="34" charset="0"/>
              <a:buChar char="•"/>
            </a:pPr>
            <a:r>
              <a:rPr lang="sv-SE" sz="2800" dirty="0">
                <a:solidFill>
                  <a:srgbClr val="FFFF00"/>
                </a:solidFill>
              </a:rPr>
              <a:t>Jaktprovens betydelse</a:t>
            </a:r>
          </a:p>
          <a:p>
            <a:pPr marL="285750" indent="-285750">
              <a:buFont typeface="Arial" panose="020B0604020202020204" pitchFamily="34" charset="0"/>
              <a:buChar char="•"/>
            </a:pPr>
            <a:r>
              <a:rPr lang="sv-SE" sz="2800" dirty="0">
                <a:solidFill>
                  <a:srgbClr val="FFFF00"/>
                </a:solidFill>
              </a:rPr>
              <a:t>Kan vi göra något, vill vi, vad gör vi</a:t>
            </a:r>
          </a:p>
          <a:p>
            <a:pPr marL="285750" indent="-285750">
              <a:buFont typeface="Arial" panose="020B0604020202020204" pitchFamily="34" charset="0"/>
              <a:buChar char="•"/>
            </a:pPr>
            <a:r>
              <a:rPr lang="sv-SE" sz="2800" dirty="0">
                <a:solidFill>
                  <a:srgbClr val="FFFF00"/>
                </a:solidFill>
              </a:rPr>
              <a:t>Motiveringar för tveksamma</a:t>
            </a:r>
          </a:p>
          <a:p>
            <a:pPr marL="285750" indent="-285750">
              <a:buFont typeface="Arial" panose="020B0604020202020204" pitchFamily="34" charset="0"/>
              <a:buChar char="•"/>
            </a:pPr>
            <a:r>
              <a:rPr lang="sv-SE" sz="2800" dirty="0">
                <a:solidFill>
                  <a:srgbClr val="FFFF00"/>
                </a:solidFill>
              </a:rPr>
              <a:t>Anlagstest Lo orientering</a:t>
            </a:r>
          </a:p>
          <a:p>
            <a:pPr marL="285750" indent="-285750">
              <a:buFont typeface="Arial" panose="020B0604020202020204" pitchFamily="34" charset="0"/>
              <a:buChar char="•"/>
            </a:pPr>
            <a:r>
              <a:rPr lang="sv-SE" sz="2800" dirty="0">
                <a:solidFill>
                  <a:srgbClr val="FFFF00"/>
                </a:solidFill>
              </a:rPr>
              <a:t>Nya kamper</a:t>
            </a:r>
          </a:p>
          <a:p>
            <a:pPr marL="285750" indent="-285750">
              <a:buFont typeface="Arial" panose="020B0604020202020204" pitchFamily="34" charset="0"/>
              <a:buChar char="•"/>
            </a:pPr>
            <a:r>
              <a:rPr lang="sv-SE" sz="2800" dirty="0">
                <a:solidFill>
                  <a:srgbClr val="FFFF00"/>
                </a:solidFill>
              </a:rPr>
              <a:t>Övriga frågor</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1897668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BE0D8752-1DB6-62EE-8E2B-717B4FD07D82}"/>
              </a:ext>
            </a:extLst>
          </p:cNvPr>
          <p:cNvSpPr>
            <a:spLocks noGrp="1"/>
          </p:cNvSpPr>
          <p:nvPr>
            <p:ph type="title"/>
          </p:nvPr>
        </p:nvSpPr>
        <p:spPr>
          <a:xfrm>
            <a:off x="231928" y="170970"/>
            <a:ext cx="7299582" cy="792591"/>
          </a:xfrm>
        </p:spPr>
        <p:txBody>
          <a:bodyPr/>
          <a:lstStyle/>
          <a:p>
            <a:r>
              <a:rPr lang="sv-SE" dirty="0">
                <a:solidFill>
                  <a:srgbClr val="FFFF00"/>
                </a:solidFill>
              </a:rPr>
              <a:t>Motiveringar till prov</a:t>
            </a:r>
          </a:p>
        </p:txBody>
      </p:sp>
      <p:sp>
        <p:nvSpPr>
          <p:cNvPr id="4" name="Platshållare för innehåll 3">
            <a:extLst>
              <a:ext uri="{FF2B5EF4-FFF2-40B4-BE49-F238E27FC236}">
                <a16:creationId xmlns:a16="http://schemas.microsoft.com/office/drawing/2014/main" id="{5A1B7923-6503-BBCC-F528-03E5DE081D13}"/>
              </a:ext>
            </a:extLst>
          </p:cNvPr>
          <p:cNvSpPr>
            <a:spLocks noGrp="1"/>
          </p:cNvSpPr>
          <p:nvPr>
            <p:ph idx="1"/>
          </p:nvPr>
        </p:nvSpPr>
        <p:spPr>
          <a:xfrm>
            <a:off x="609600" y="1376516"/>
            <a:ext cx="8795825" cy="4812345"/>
          </a:xfrm>
        </p:spPr>
        <p:txBody>
          <a:bodyPr>
            <a:normAutofit fontScale="55000" lnSpcReduction="20000"/>
          </a:bodyPr>
          <a:lstStyle/>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Är du nöjd med din hund, anmäl dig till ett prov, det är en fin gest till din uppfödare.</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Har du aldrig gått ett prov? Anmäl dig så får du den erfarenheten också.</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Är du rädd för att misslyckas, det kommer fler chanser med kanske bättre förutsättningar och omständigheter.</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Är du rädd att förlora en jaktdag, det behöver du inte vara, ett jaktprov är en jaktdag med den skillnaden att man inte skjuter drevdjuret, men detta är faktiskt genomförbart också.</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Under ett jaktprov kan du få många tips och svar som du kanske har undrat över,    ”a second opinion”</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Du kanske träffar en ny kamrat, vänner eller kommer i kontakt med ett område som kanske i framtiden kan vara en mark som du jagar på, inbjuden eller som delarrendator.</a:t>
            </a:r>
          </a:p>
          <a:p>
            <a:pPr marL="342900" lvl="0" indent="-342900">
              <a:lnSpc>
                <a:spcPct val="107000"/>
              </a:lnSpc>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Som medlem i hamiltonstövareföreningen har du också chansen att vinna ett pris om du anmäler dig till </a:t>
            </a:r>
            <a:r>
              <a:rPr kumimoji="0" lang="sv-SE" sz="2900" b="0" i="0" u="none" strike="noStrike" kern="100" cap="none" spc="0" normalizeH="0" baseline="0" noProof="0" dirty="0">
                <a:ln>
                  <a:noFill/>
                </a:ln>
                <a:solidFill>
                  <a:srgbClr val="FFFF00"/>
                </a:solidFill>
                <a:effectLst/>
                <a:uLnTx/>
                <a:uFillTx/>
                <a:latin typeface="Century Gothic" panose="020B0502020202020204"/>
                <a:ea typeface="Aptos" panose="020B0004020202020204" pitchFamily="34" charset="0"/>
                <a:cs typeface="Times New Roman" panose="02020603050405020304" pitchFamily="18" charset="0"/>
              </a:rPr>
              <a:t>prov</a:t>
            </a:r>
            <a:r>
              <a:rPr lang="sv-SE" sz="2900" kern="100" dirty="0">
                <a:solidFill>
                  <a:srgbClr val="FFFF00"/>
                </a:solidFill>
                <a:effectLst/>
                <a:latin typeface="+mn-lt"/>
                <a:ea typeface="Aptos" panose="020B0004020202020204" pitchFamily="34" charset="0"/>
                <a:cs typeface="Times New Roman" panose="02020603050405020304" pitchFamily="18" charset="0"/>
              </a:rPr>
              <a:t>.</a:t>
            </a:r>
          </a:p>
          <a:p>
            <a:pPr marL="342900" lvl="0" indent="-342900">
              <a:lnSpc>
                <a:spcPct val="107000"/>
              </a:lnSpc>
              <a:spcAft>
                <a:spcPts val="800"/>
              </a:spcAft>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Du kanske har en bättre hund än du vet om.</a:t>
            </a:r>
          </a:p>
          <a:p>
            <a:pPr marL="342900" lvl="0" indent="-342900">
              <a:lnSpc>
                <a:spcPct val="107000"/>
              </a:lnSpc>
              <a:spcAft>
                <a:spcPts val="800"/>
              </a:spcAft>
              <a:buClr>
                <a:srgbClr val="FFFF00"/>
              </a:buClr>
              <a:buFont typeface="Symbol" panose="05050102010706020507" pitchFamily="18" charset="2"/>
              <a:buChar char=""/>
            </a:pPr>
            <a:r>
              <a:rPr lang="sv-SE" sz="2900" kern="100" dirty="0">
                <a:solidFill>
                  <a:srgbClr val="FFFF00"/>
                </a:solidFill>
                <a:effectLst/>
                <a:latin typeface="+mn-lt"/>
                <a:ea typeface="Aptos" panose="020B0004020202020204" pitchFamily="34" charset="0"/>
                <a:cs typeface="Times New Roman" panose="02020603050405020304" pitchFamily="18" charset="0"/>
              </a:rPr>
              <a:t>När det händer som inte får hända får du en högre ersättning för din hund</a:t>
            </a:r>
          </a:p>
          <a:p>
            <a:endParaRPr lang="sv-SE" dirty="0"/>
          </a:p>
        </p:txBody>
      </p:sp>
    </p:spTree>
    <p:extLst>
      <p:ext uri="{BB962C8B-B14F-4D97-AF65-F5344CB8AC3E}">
        <p14:creationId xmlns:p14="http://schemas.microsoft.com/office/powerpoint/2010/main" val="3487016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down)">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down)">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689B66-CB48-D0CD-C32F-C0143C91BC3B}"/>
              </a:ext>
            </a:extLst>
          </p:cNvPr>
          <p:cNvSpPr>
            <a:spLocks noGrp="1"/>
          </p:cNvSpPr>
          <p:nvPr>
            <p:ph type="title"/>
          </p:nvPr>
        </p:nvSpPr>
        <p:spPr>
          <a:xfrm>
            <a:off x="893852" y="1109609"/>
            <a:ext cx="10276034" cy="4810847"/>
          </a:xfrm>
        </p:spPr>
        <p:txBody>
          <a:bodyPr>
            <a:noAutofit/>
          </a:bodyPr>
          <a:lstStyle/>
          <a:p>
            <a:r>
              <a:rPr lang="sv-SE" sz="5400" dirty="0">
                <a:solidFill>
                  <a:srgbClr val="FFFF00"/>
                </a:solidFill>
              </a:rPr>
              <a:t>F</a:t>
            </a:r>
            <a:r>
              <a:rPr lang="sv-SE" sz="5400" cap="none" dirty="0">
                <a:solidFill>
                  <a:srgbClr val="FFFF00"/>
                </a:solidFill>
              </a:rPr>
              <a:t>ör att ytterligare uppmuntra och stödja har hamiltonstövareföreningen ändrat statuterna i fond.</a:t>
            </a:r>
            <a:endParaRPr lang="sv-SE" sz="5400" dirty="0">
              <a:solidFill>
                <a:srgbClr val="FFFF00"/>
              </a:solidFill>
            </a:endParaRPr>
          </a:p>
        </p:txBody>
      </p:sp>
    </p:spTree>
    <p:extLst>
      <p:ext uri="{BB962C8B-B14F-4D97-AF65-F5344CB8AC3E}">
        <p14:creationId xmlns:p14="http://schemas.microsoft.com/office/powerpoint/2010/main" val="3139523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D26C3CA5-584C-DDFB-4EE0-8BA4EAE40739}"/>
              </a:ext>
            </a:extLst>
          </p:cNvPr>
          <p:cNvSpPr txBox="1"/>
          <p:nvPr/>
        </p:nvSpPr>
        <p:spPr>
          <a:xfrm>
            <a:off x="609600" y="0"/>
            <a:ext cx="10726994" cy="6620210"/>
          </a:xfrm>
          <a:prstGeom prst="rect">
            <a:avLst/>
          </a:prstGeom>
          <a:noFill/>
        </p:spPr>
        <p:txBody>
          <a:bodyPr wrap="square">
            <a:spAutoFit/>
          </a:bodyPr>
          <a:lstStyle/>
          <a:p>
            <a:pPr>
              <a:lnSpc>
                <a:spcPct val="115000"/>
              </a:lnSpc>
              <a:spcAft>
                <a:spcPts val="800"/>
              </a:spcAft>
              <a:buNone/>
            </a:pPr>
            <a:r>
              <a:rPr lang="sv-SE" sz="1200" u="sng"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Statuter Lars-Göran Anderssons fond. </a:t>
            </a:r>
            <a:endPar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Bakgrund/Motiv;</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Den av Svenska Hamiltonstövareföreningen förvaltade Lars-Göran Anderssons fond, utnyttjas för närvarande i ringa eller i egentlig mening, varför styrelsen fattat beslut om att fonden tillsvidare skall utnyttjas för att uppmuntra, stimulera och stödja ungdomar med ett engagemang och koppling till föreningen eller i synnerhet för Hamiltonstövare. </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Ungdomarna är framtiden, utan ungdomar således ingen framtid för föreningen eller vår ras. </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Statuter fond gällande tillsvidare:</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Rätt att söka ekonomiska medel ur fonden är ungdomar (13–24 år) med ett uttalat och starkt intresse för hamiltonstövare i jaktliga-, utställning-, eller provsammanhang samt i förekommande fall uppfödning och avelsarbete. Vidare kan medlem söka bidrag ur fonden för ungdomsaktiviteter i regi under Hamiltonstövareföreningens namn. Bidrag ur fonden sökes på årsbasis och kan utnyttjas en gång/person om inte synnerligt skäl framlägges.</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Bidragsområden;</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Inköp av valp.</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Start på jaktprov eller utställning</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Ersättning för veterinärkostnad</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Tecknande av hundförsäkring</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Kostnader i samband med utställning eller jaktprov</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Studier eller annan verksamhet ”gynnande” nationalrasen</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Kostnader i kennelverksamhet</a:t>
            </a:r>
          </a:p>
          <a:p>
            <a:pPr marL="342900" lvl="0" indent="-342900">
              <a:lnSpc>
                <a:spcPct val="115000"/>
              </a:lnSpc>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Annat skäl av betydelse för rasen i dess utveckling eller bevarande</a:t>
            </a:r>
          </a:p>
          <a:p>
            <a:pPr marL="342900" lvl="0" indent="-342900">
              <a:lnSpc>
                <a:spcPct val="115000"/>
              </a:lnSpc>
              <a:spcAft>
                <a:spcPts val="800"/>
              </a:spcAft>
              <a:buFont typeface="Symbol" panose="05050102010706020507" pitchFamily="18" charset="2"/>
              <a:buChar char=""/>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Ungdomsaktiviteter</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Beslut fattas av styrelsen.</a:t>
            </a:r>
          </a:p>
          <a:p>
            <a:pPr>
              <a:lnSpc>
                <a:spcPct val="115000"/>
              </a:lnSpc>
              <a:spcAft>
                <a:spcPts val="800"/>
              </a:spcAft>
              <a:buNone/>
            </a:pPr>
            <a:r>
              <a:rPr lang="sv-SE" sz="1200" kern="100" dirty="0">
                <a:solidFill>
                  <a:srgbClr val="FFFF00"/>
                </a:solidFill>
                <a:latin typeface="Aptos" panose="020B0004020202020204" pitchFamily="34" charset="0"/>
                <a:cs typeface="Times New Roman" panose="02020603050405020304" pitchFamily="18" charset="0"/>
              </a:rPr>
              <a:t>Styrelsen 2025-10-30 </a:t>
            </a:r>
            <a:r>
              <a:rPr lang="sv-SE" sz="1200" dirty="0">
                <a:effectLst/>
                <a:latin typeface="Aptos" panose="020B0004020202020204" pitchFamily="34" charset="0"/>
                <a:ea typeface="Aptos" panose="020B0004020202020204" pitchFamily="34" charset="0"/>
                <a:cs typeface="Times New Roman" panose="02020603050405020304" pitchFamily="18" charset="0"/>
              </a:rPr>
              <a:t>	</a:t>
            </a:r>
            <a:endParaRPr lang="sv-SE" dirty="0"/>
          </a:p>
        </p:txBody>
      </p:sp>
    </p:spTree>
    <p:extLst>
      <p:ext uri="{BB962C8B-B14F-4D97-AF65-F5344CB8AC3E}">
        <p14:creationId xmlns:p14="http://schemas.microsoft.com/office/powerpoint/2010/main" val="3364176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F780FAE8-399D-A6FE-B2E6-6CB10944E9D1}"/>
              </a:ext>
            </a:extLst>
          </p:cNvPr>
          <p:cNvSpPr txBox="1"/>
          <p:nvPr/>
        </p:nvSpPr>
        <p:spPr>
          <a:xfrm>
            <a:off x="791110" y="2003573"/>
            <a:ext cx="8667522" cy="2585323"/>
          </a:xfrm>
          <a:prstGeom prst="rect">
            <a:avLst/>
          </a:prstGeom>
          <a:noFill/>
        </p:spPr>
        <p:txBody>
          <a:bodyPr wrap="square" rtlCol="0">
            <a:spAutoFit/>
          </a:bodyPr>
          <a:lstStyle/>
          <a:p>
            <a:r>
              <a:rPr lang="sv-SE" sz="5400" b="1" dirty="0">
                <a:solidFill>
                  <a:srgbClr val="FFFF00"/>
                </a:solidFill>
              </a:rPr>
              <a:t>Infört två ny kamper</a:t>
            </a:r>
          </a:p>
          <a:p>
            <a:pPr marL="685800" indent="-685800">
              <a:buFont typeface="Arial" panose="020B0604020202020204" pitchFamily="34" charset="0"/>
              <a:buChar char="•"/>
            </a:pPr>
            <a:r>
              <a:rPr lang="sv-SE" sz="5400" dirty="0">
                <a:solidFill>
                  <a:srgbClr val="FFFF00"/>
                </a:solidFill>
              </a:rPr>
              <a:t>Rävgrytskampen</a:t>
            </a:r>
          </a:p>
          <a:p>
            <a:pPr marL="685800" indent="-685800">
              <a:buFont typeface="Arial" panose="020B0604020202020204" pitchFamily="34" charset="0"/>
              <a:buChar char="•"/>
            </a:pPr>
            <a:r>
              <a:rPr lang="sv-SE" sz="5400" dirty="0">
                <a:solidFill>
                  <a:srgbClr val="FFFF00"/>
                </a:solidFill>
              </a:rPr>
              <a:t>Kombikampen</a:t>
            </a:r>
          </a:p>
        </p:txBody>
      </p:sp>
    </p:spTree>
    <p:extLst>
      <p:ext uri="{BB962C8B-B14F-4D97-AF65-F5344CB8AC3E}">
        <p14:creationId xmlns:p14="http://schemas.microsoft.com/office/powerpoint/2010/main" val="119307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026186FC-160C-F270-7C74-6A39EA25226E}"/>
              </a:ext>
            </a:extLst>
          </p:cNvPr>
          <p:cNvSpPr txBox="1"/>
          <p:nvPr/>
        </p:nvSpPr>
        <p:spPr>
          <a:xfrm>
            <a:off x="255639" y="364235"/>
            <a:ext cx="11670890" cy="5355312"/>
          </a:xfrm>
          <a:prstGeom prst="rect">
            <a:avLst/>
          </a:prstGeom>
          <a:noFill/>
        </p:spPr>
        <p:txBody>
          <a:bodyPr wrap="square">
            <a:spAutoFit/>
          </a:bodyPr>
          <a:lstStyle/>
          <a:p>
            <a:r>
              <a:rPr lang="sv-SE" dirty="0">
                <a:solidFill>
                  <a:srgbClr val="FFFF00"/>
                </a:solidFill>
              </a:rPr>
              <a:t>Rävgrytskampen syfte;</a:t>
            </a:r>
          </a:p>
          <a:p>
            <a:r>
              <a:rPr lang="sv-SE" dirty="0">
                <a:solidFill>
                  <a:srgbClr val="FFFF00"/>
                </a:solidFill>
              </a:rPr>
              <a:t>•	Att stimulera start till jaktprov SR och i samband med detta utnyttja tillfälle för grythund att också 	avlägga jaktprov (gryt), där de olika hundtyperna bildar ett naturligt ekipage. De olika momenten 	skall utföras med hög etik som ett samarbete av viltvårdande insatser och indirekt vara till gang för 	avelsarbetet.</a:t>
            </a:r>
          </a:p>
          <a:p>
            <a:endParaRPr lang="sv-SE" dirty="0">
              <a:solidFill>
                <a:srgbClr val="FFFF00"/>
              </a:solidFill>
            </a:endParaRPr>
          </a:p>
          <a:p>
            <a:endParaRPr lang="sv-SE" dirty="0">
              <a:solidFill>
                <a:srgbClr val="FFFF00"/>
              </a:solidFill>
            </a:endParaRPr>
          </a:p>
          <a:p>
            <a:r>
              <a:rPr lang="sv-SE" dirty="0">
                <a:solidFill>
                  <a:srgbClr val="FFFF00"/>
                </a:solidFill>
              </a:rPr>
              <a:t>Målsättning; </a:t>
            </a:r>
          </a:p>
          <a:p>
            <a:r>
              <a:rPr lang="sv-SE" dirty="0">
                <a:solidFill>
                  <a:srgbClr val="FFFF00"/>
                </a:solidFill>
              </a:rPr>
              <a:t>•	Att arrangemanget skall attrahera den lite yngre skaran av hundägare som har huvudfokus räv,   	men även de mer rutinerade som i detta sammanhang kanske kan ”locka” med deltagare. 	oavsett vilken hundtyp man innehar.</a:t>
            </a:r>
          </a:p>
          <a:p>
            <a:r>
              <a:rPr lang="sv-SE" dirty="0">
                <a:solidFill>
                  <a:srgbClr val="FFFF00"/>
                </a:solidFill>
              </a:rPr>
              <a:t>•	Att rävgrytskampen skall vara en årlig återkommande aktivitet.</a:t>
            </a:r>
          </a:p>
          <a:p>
            <a:r>
              <a:rPr lang="sv-SE" dirty="0">
                <a:solidFill>
                  <a:srgbClr val="FFFF00"/>
                </a:solidFill>
              </a:rPr>
              <a:t>•	Att rävgrytskampen skall främja samarbete mellan föreningar och klubbar och att vi tillsammans 	kan slå vakt om ett kulturarv som kan försvaras ur både ett etiskt- och viltvårdsperspektiv.</a:t>
            </a:r>
          </a:p>
          <a:p>
            <a:endParaRPr lang="sv-SE" dirty="0">
              <a:solidFill>
                <a:srgbClr val="FFFF00"/>
              </a:solidFill>
            </a:endParaRPr>
          </a:p>
          <a:p>
            <a:r>
              <a:rPr lang="sv-SE" dirty="0">
                <a:solidFill>
                  <a:srgbClr val="FFFF00"/>
                </a:solidFill>
              </a:rPr>
              <a:t>Rätt att delta;</a:t>
            </a:r>
          </a:p>
          <a:p>
            <a:pPr marL="285750" indent="-285750">
              <a:buFont typeface="Arial" panose="020B0604020202020204" pitchFamily="34" charset="0"/>
              <a:buChar char="•"/>
            </a:pPr>
            <a:r>
              <a:rPr lang="sv-SE" dirty="0">
                <a:solidFill>
                  <a:srgbClr val="FFFF00"/>
                </a:solidFill>
              </a:rPr>
              <a:t>Rävgrytskampen är öppen för medlemmar i Svenska Hamiltonstövareföreningen och medlem förening/klubb för grythundar, indirekt anslutna till SKK. Till rävgrytskampen anmäler man sig som ett ekipage, med ett unikt ekipagenamn till Svenska Hamiltonstövareföreningen.</a:t>
            </a:r>
          </a:p>
        </p:txBody>
      </p:sp>
    </p:spTree>
    <p:extLst>
      <p:ext uri="{BB962C8B-B14F-4D97-AF65-F5344CB8AC3E}">
        <p14:creationId xmlns:p14="http://schemas.microsoft.com/office/powerpoint/2010/main" val="404485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wipe(down)">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wipe(down)">
                                      <p:cBhvr>
                                        <p:cTn id="22" dur="500"/>
                                        <p:tgtEl>
                                          <p:spTgt spid="6">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animEffect transition="in" filter="wipe(down)">
                                      <p:cBhvr>
                                        <p:cTn id="27" dur="500"/>
                                        <p:tgtEl>
                                          <p:spTgt spid="6">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6">
                                            <p:txEl>
                                              <p:pRg st="7" end="7"/>
                                            </p:txEl>
                                          </p:spTgt>
                                        </p:tgtEl>
                                        <p:attrNameLst>
                                          <p:attrName>style.visibility</p:attrName>
                                        </p:attrNameLst>
                                      </p:cBhvr>
                                      <p:to>
                                        <p:strVal val="visible"/>
                                      </p:to>
                                    </p:set>
                                    <p:animEffect transition="in" filter="wipe(down)">
                                      <p:cBhvr>
                                        <p:cTn id="32" dur="500"/>
                                        <p:tgtEl>
                                          <p:spTgt spid="6">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6">
                                            <p:txEl>
                                              <p:pRg st="9" end="9"/>
                                            </p:txEl>
                                          </p:spTgt>
                                        </p:tgtEl>
                                        <p:attrNameLst>
                                          <p:attrName>style.visibility</p:attrName>
                                        </p:attrNameLst>
                                      </p:cBhvr>
                                      <p:to>
                                        <p:strVal val="visible"/>
                                      </p:to>
                                    </p:set>
                                    <p:animEffect transition="in" filter="wipe(down)">
                                      <p:cBhvr>
                                        <p:cTn id="37" dur="500"/>
                                        <p:tgtEl>
                                          <p:spTgt spid="6">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6">
                                            <p:txEl>
                                              <p:pRg st="10" end="10"/>
                                            </p:txEl>
                                          </p:spTgt>
                                        </p:tgtEl>
                                        <p:attrNameLst>
                                          <p:attrName>style.visibility</p:attrName>
                                        </p:attrNameLst>
                                      </p:cBhvr>
                                      <p:to>
                                        <p:strVal val="visible"/>
                                      </p:to>
                                    </p:set>
                                    <p:animEffect transition="in" filter="wipe(down)">
                                      <p:cBhvr>
                                        <p:cTn id="42"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D0D82F8F-7321-FE54-EFAA-C6ECB53E3AF0}"/>
              </a:ext>
            </a:extLst>
          </p:cNvPr>
          <p:cNvSpPr txBox="1"/>
          <p:nvPr/>
        </p:nvSpPr>
        <p:spPr>
          <a:xfrm>
            <a:off x="873303" y="421240"/>
            <a:ext cx="10217484" cy="6086332"/>
          </a:xfrm>
          <a:prstGeom prst="rect">
            <a:avLst/>
          </a:prstGeom>
          <a:noFill/>
        </p:spPr>
        <p:txBody>
          <a:bodyPr wrap="square">
            <a:spAutoFit/>
          </a:bodyPr>
          <a:lstStyle/>
          <a:p>
            <a:pPr>
              <a:lnSpc>
                <a:spcPct val="115000"/>
              </a:lnSpc>
              <a:spcBef>
                <a:spcPts val="500"/>
              </a:spcBef>
              <a:spcAft>
                <a:spcPts val="1000"/>
              </a:spcAft>
              <a:buNone/>
            </a:pPr>
            <a:r>
              <a:rPr lang="sv-SE" sz="2800" dirty="0">
                <a:solidFill>
                  <a:srgbClr val="FFFF00"/>
                </a:solidFill>
                <a:effectLst/>
                <a:ea typeface="Times New Roman" panose="02020603050405020304" pitchFamily="18" charset="0"/>
                <a:cs typeface="Times New Roman" panose="02020603050405020304" pitchFamily="18" charset="0"/>
              </a:rPr>
              <a:t>Genomförande:</a:t>
            </a:r>
          </a:p>
          <a:p>
            <a:pPr>
              <a:lnSpc>
                <a:spcPct val="115000"/>
              </a:lnSpc>
              <a:spcBef>
                <a:spcPts val="500"/>
              </a:spcBef>
              <a:spcAft>
                <a:spcPts val="1000"/>
              </a:spcAft>
              <a:buNone/>
            </a:pPr>
            <a:r>
              <a:rPr lang="sv-SE" sz="2800" dirty="0">
                <a:solidFill>
                  <a:srgbClr val="FFFF00"/>
                </a:solidFill>
                <a:effectLst/>
                <a:ea typeface="Times New Roman" panose="02020603050405020304" pitchFamily="18" charset="0"/>
                <a:cs typeface="Times New Roman" panose="02020603050405020304" pitchFamily="18" charset="0"/>
              </a:rPr>
              <a:t>Under jaktprovssäsongen anmäler ekipage deltagande till jaktprovsansvariga Svenska Hamiltonstövareföreningen. Ekipaget genomför sedan moment rävgrytskampen enligt det som listas i bestämmelser genomförande.</a:t>
            </a:r>
          </a:p>
          <a:p>
            <a:pPr>
              <a:lnSpc>
                <a:spcPct val="115000"/>
              </a:lnSpc>
              <a:spcBef>
                <a:spcPts val="500"/>
              </a:spcBef>
              <a:spcAft>
                <a:spcPts val="1000"/>
              </a:spcAft>
              <a:buNone/>
            </a:pPr>
            <a:r>
              <a:rPr lang="sv-SE" sz="2800" dirty="0">
                <a:solidFill>
                  <a:srgbClr val="FFFF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sv-SE" sz="2800" dirty="0">
              <a:solidFill>
                <a:srgbClr val="FFFF00"/>
              </a:solidFill>
              <a:effectLst/>
              <a:latin typeface="Aptos" panose="020B0004020202020204" pitchFamily="34" charset="0"/>
              <a:ea typeface="Times New Roman" panose="02020603050405020304" pitchFamily="18" charset="0"/>
              <a:cs typeface="Times New Roman" panose="02020603050405020304" pitchFamily="18" charset="0"/>
            </a:endParaRPr>
          </a:p>
          <a:p>
            <a:pPr lvl="0">
              <a:lnSpc>
                <a:spcPct val="115000"/>
              </a:lnSpc>
              <a:spcBef>
                <a:spcPts val="500"/>
              </a:spcBef>
            </a:pPr>
            <a:r>
              <a:rPr lang="sv-SE" sz="2800" dirty="0">
                <a:solidFill>
                  <a:srgbClr val="FFFF00"/>
                </a:solidFill>
                <a:effectLst/>
                <a:ea typeface="Times New Roman" panose="02020603050405020304" pitchFamily="18" charset="0"/>
                <a:cs typeface="Times New Roman" panose="02020603050405020304" pitchFamily="18" charset="0"/>
              </a:rPr>
              <a:t>Anmälan;</a:t>
            </a:r>
          </a:p>
          <a:p>
            <a:pPr lvl="1" indent="-457200">
              <a:lnSpc>
                <a:spcPct val="115000"/>
              </a:lnSpc>
              <a:buFont typeface="Arial" panose="020B0604020202020204" pitchFamily="34" charset="0"/>
              <a:buChar char="•"/>
            </a:pPr>
            <a:r>
              <a:rPr lang="sv-SE" sz="2800" dirty="0">
                <a:solidFill>
                  <a:srgbClr val="FFFF00"/>
                </a:solidFill>
                <a:effectLst/>
                <a:ea typeface="Times New Roman" panose="02020603050405020304" pitchFamily="18" charset="0"/>
                <a:cs typeface="Times New Roman" panose="02020603050405020304" pitchFamily="18" charset="0"/>
              </a:rPr>
              <a:t>Ekipaget inskickar till jaktprovsansvariga;</a:t>
            </a:r>
          </a:p>
          <a:p>
            <a:pPr marL="514350" lvl="0" indent="-61913">
              <a:lnSpc>
                <a:spcPct val="115000"/>
              </a:lnSpc>
              <a:buFont typeface="+mj-lt"/>
              <a:buAutoNum type="arabicPeriod"/>
            </a:pPr>
            <a:r>
              <a:rPr lang="sv-SE" sz="2800" dirty="0">
                <a:solidFill>
                  <a:srgbClr val="FFFF00"/>
                </a:solidFill>
                <a:effectLst/>
                <a:ea typeface="Times New Roman" panose="02020603050405020304" pitchFamily="18" charset="0"/>
                <a:cs typeface="Times New Roman" panose="02020603050405020304" pitchFamily="18" charset="0"/>
              </a:rPr>
              <a:t>Ekipagenamn (T.ex. krut och grus)</a:t>
            </a:r>
          </a:p>
          <a:p>
            <a:pPr marL="514350" lvl="0" indent="-61913">
              <a:lnSpc>
                <a:spcPct val="115000"/>
              </a:lnSpc>
              <a:buFont typeface="+mj-lt"/>
              <a:buAutoNum type="arabicPeriod"/>
            </a:pPr>
            <a:r>
              <a:rPr lang="sv-SE" sz="2800" dirty="0">
                <a:solidFill>
                  <a:srgbClr val="FFFF00"/>
                </a:solidFill>
                <a:effectLst/>
                <a:ea typeface="Times New Roman" panose="02020603050405020304" pitchFamily="18" charset="0"/>
                <a:cs typeface="Times New Roman" panose="02020603050405020304" pitchFamily="18" charset="0"/>
              </a:rPr>
              <a:t>Deltagare namn och medlemsnummer</a:t>
            </a:r>
          </a:p>
          <a:p>
            <a:pPr marL="514350" lvl="0" indent="-61913">
              <a:lnSpc>
                <a:spcPct val="115000"/>
              </a:lnSpc>
              <a:spcAft>
                <a:spcPts val="1000"/>
              </a:spcAft>
              <a:buFont typeface="+mj-lt"/>
              <a:buAutoNum type="arabicPeriod"/>
            </a:pPr>
            <a:r>
              <a:rPr lang="sv-SE" sz="2800" dirty="0">
                <a:solidFill>
                  <a:srgbClr val="FFFF00"/>
                </a:solidFill>
                <a:effectLst/>
                <a:ea typeface="Times New Roman" panose="02020603050405020304" pitchFamily="18" charset="0"/>
                <a:cs typeface="Times New Roman" panose="02020603050405020304" pitchFamily="18" charset="0"/>
              </a:rPr>
              <a:t>Hundnamn med SE nummer</a:t>
            </a:r>
          </a:p>
        </p:txBody>
      </p:sp>
    </p:spTree>
    <p:extLst>
      <p:ext uri="{BB962C8B-B14F-4D97-AF65-F5344CB8AC3E}">
        <p14:creationId xmlns:p14="http://schemas.microsoft.com/office/powerpoint/2010/main" val="243638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50B4A84A-CA1E-D5B3-D686-9F9B8FC85F34}"/>
              </a:ext>
            </a:extLst>
          </p:cNvPr>
          <p:cNvSpPr txBox="1"/>
          <p:nvPr/>
        </p:nvSpPr>
        <p:spPr>
          <a:xfrm>
            <a:off x="570272" y="157316"/>
            <a:ext cx="10854592" cy="6124754"/>
          </a:xfrm>
          <a:prstGeom prst="rect">
            <a:avLst/>
          </a:prstGeom>
          <a:noFill/>
        </p:spPr>
        <p:txBody>
          <a:bodyPr wrap="square">
            <a:spAutoFit/>
          </a:bodyPr>
          <a:lstStyle/>
          <a:p>
            <a:r>
              <a:rPr lang="sv-SE" sz="2800" dirty="0">
                <a:solidFill>
                  <a:srgbClr val="FFFF00"/>
                </a:solidFill>
              </a:rPr>
              <a:t>Bestämmelser genomförande,</a:t>
            </a:r>
            <a:br>
              <a:rPr lang="sv-SE" sz="2800" dirty="0">
                <a:solidFill>
                  <a:srgbClr val="FFFF00"/>
                </a:solidFill>
              </a:rPr>
            </a:br>
            <a:endParaRPr lang="sv-SE" sz="2800" dirty="0">
              <a:solidFill>
                <a:srgbClr val="FFFF00"/>
              </a:solidFill>
            </a:endParaRPr>
          </a:p>
          <a:p>
            <a:pPr marL="457200" indent="-457200">
              <a:buFont typeface="Arial" panose="020B0604020202020204" pitchFamily="34" charset="0"/>
              <a:buChar char="•"/>
            </a:pPr>
            <a:r>
              <a:rPr lang="sv-SE" sz="2800" dirty="0">
                <a:solidFill>
                  <a:srgbClr val="FFFF00"/>
                </a:solidFill>
              </a:rPr>
              <a:t>Hundägare anmäler till respektive lokalklubbs kommissarie start för respektive provform, datum tid och plats.</a:t>
            </a:r>
          </a:p>
          <a:p>
            <a:endParaRPr lang="sv-SE" sz="2800" dirty="0">
              <a:solidFill>
                <a:srgbClr val="FFFF00"/>
              </a:solidFill>
            </a:endParaRPr>
          </a:p>
          <a:p>
            <a:pPr marL="457200" indent="-457200">
              <a:buFont typeface="Arial" panose="020B0604020202020204" pitchFamily="34" charset="0"/>
              <a:buChar char="•"/>
            </a:pPr>
            <a:r>
              <a:rPr lang="sv-SE" sz="2800" dirty="0">
                <a:solidFill>
                  <a:srgbClr val="FFFF00"/>
                </a:solidFill>
              </a:rPr>
              <a:t>Genomför därefter efter jaktprov med startform SR för att därefter då konstaterad ”grytning” är konstaterad genomföra grytjaktprov.</a:t>
            </a:r>
          </a:p>
          <a:p>
            <a:endParaRPr lang="sv-SE" sz="2800" dirty="0">
              <a:solidFill>
                <a:srgbClr val="FFFF00"/>
              </a:solidFill>
            </a:endParaRPr>
          </a:p>
          <a:p>
            <a:pPr marL="457200" indent="-457200">
              <a:buFont typeface="Arial" panose="020B0604020202020204" pitchFamily="34" charset="0"/>
              <a:buChar char="•"/>
            </a:pPr>
            <a:r>
              <a:rPr lang="sv-SE" sz="2800" dirty="0">
                <a:solidFill>
                  <a:srgbClr val="FFFF00"/>
                </a:solidFill>
              </a:rPr>
              <a:t>Resultatet av de båda proven rapporteras därefter enligt rutin till aktuell kommissarie och till jaktprovsansvarige Svenska Hamiltonstövareföreningen med ett intygande av respektive jaktprovsdomare att proven genomförts i ett sammanhang på samma dag, plats.</a:t>
            </a:r>
          </a:p>
        </p:txBody>
      </p:sp>
    </p:spTree>
    <p:extLst>
      <p:ext uri="{BB962C8B-B14F-4D97-AF65-F5344CB8AC3E}">
        <p14:creationId xmlns:p14="http://schemas.microsoft.com/office/powerpoint/2010/main" val="3452532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9B1E0B47-FAF1-AE5E-8C3B-208A9E484F0B}"/>
              </a:ext>
            </a:extLst>
          </p:cNvPr>
          <p:cNvSpPr txBox="1"/>
          <p:nvPr/>
        </p:nvSpPr>
        <p:spPr>
          <a:xfrm>
            <a:off x="334297" y="393290"/>
            <a:ext cx="11189109" cy="3304366"/>
          </a:xfrm>
          <a:prstGeom prst="rect">
            <a:avLst/>
          </a:prstGeom>
          <a:noFill/>
        </p:spPr>
        <p:txBody>
          <a:bodyPr wrap="square">
            <a:spAutoFit/>
          </a:bodyPr>
          <a:lstStyle/>
          <a:p>
            <a:pPr lvl="0">
              <a:lnSpc>
                <a:spcPct val="115000"/>
              </a:lnSpc>
              <a:spcBef>
                <a:spcPts val="500"/>
              </a:spcBef>
            </a:pPr>
            <a:r>
              <a:rPr lang="sv-SE" sz="2800" dirty="0">
                <a:solidFill>
                  <a:srgbClr val="FFFF00"/>
                </a:solidFill>
                <a:effectLst/>
                <a:ea typeface="Times New Roman" panose="02020603050405020304" pitchFamily="18" charset="0"/>
                <a:cs typeface="Times New Roman" panose="02020603050405020304" pitchFamily="18" charset="0"/>
              </a:rPr>
              <a:t>Noteringar jaktprovsutförande</a:t>
            </a:r>
          </a:p>
          <a:p>
            <a:pPr lvl="1" indent="-457200">
              <a:lnSpc>
                <a:spcPct val="115000"/>
              </a:lnSpc>
              <a:buFont typeface="Arial" panose="020B0604020202020204" pitchFamily="34" charset="0"/>
              <a:buChar char="•"/>
            </a:pPr>
            <a:r>
              <a:rPr lang="sv-SE" sz="2400" dirty="0">
                <a:solidFill>
                  <a:srgbClr val="FFFF00"/>
                </a:solidFill>
                <a:effectLst/>
                <a:ea typeface="Times New Roman" panose="02020603050405020304" pitchFamily="18" charset="0"/>
                <a:cs typeface="Times New Roman" panose="02020603050405020304" pitchFamily="18" charset="0"/>
              </a:rPr>
              <a:t>Efter konstaterat gryt, kan hundförare stövare välja att fortsätta sin del av provet om man inte uppnått full tid, eller för den delen även vid full tid fortsätta med nytt släpp eller då drevdjuret skjutets.</a:t>
            </a:r>
          </a:p>
          <a:p>
            <a:pPr lvl="1" indent="-457200">
              <a:lnSpc>
                <a:spcPct val="115000"/>
              </a:lnSpc>
              <a:buFont typeface="Arial" panose="020B0604020202020204" pitchFamily="34" charset="0"/>
              <a:buChar char="•"/>
            </a:pPr>
            <a:endParaRPr lang="sv-SE" sz="2800" dirty="0">
              <a:solidFill>
                <a:srgbClr val="FFFF00"/>
              </a:solidFill>
              <a:effectLst/>
              <a:ea typeface="Times New Roman" panose="02020603050405020304" pitchFamily="18" charset="0"/>
              <a:cs typeface="Times New Roman" panose="02020603050405020304" pitchFamily="18" charset="0"/>
            </a:endParaRPr>
          </a:p>
          <a:p>
            <a:pPr lvl="1" indent="-457200">
              <a:lnSpc>
                <a:spcPct val="115000"/>
              </a:lnSpc>
              <a:buFont typeface="Arial" panose="020B0604020202020204" pitchFamily="34" charset="0"/>
              <a:buChar char="•"/>
            </a:pPr>
            <a:r>
              <a:rPr lang="sv-SE" sz="2800" dirty="0">
                <a:solidFill>
                  <a:srgbClr val="FFFF00"/>
                </a:solidFill>
                <a:effectLst/>
                <a:ea typeface="Times New Roman" panose="02020603050405020304" pitchFamily="18" charset="0"/>
                <a:cs typeface="Times New Roman" panose="02020603050405020304" pitchFamily="18" charset="0"/>
              </a:rPr>
              <a:t>Samma förutsättning gäller även för grythundsekipage.</a:t>
            </a:r>
          </a:p>
          <a:p>
            <a:pPr marL="457200" indent="-457200">
              <a:lnSpc>
                <a:spcPct val="115000"/>
              </a:lnSpc>
              <a:spcAft>
                <a:spcPts val="1000"/>
              </a:spcAft>
              <a:buFont typeface="Arial" panose="020B0604020202020204" pitchFamily="34" charset="0"/>
              <a:buChar char="•"/>
            </a:pPr>
            <a:r>
              <a:rPr lang="sv-SE" sz="2800" dirty="0">
                <a:solidFill>
                  <a:srgbClr val="FFFF00"/>
                </a:solidFill>
                <a:effectLst/>
                <a:ea typeface="Times New Roman" panose="02020603050405020304" pitchFamily="18" charset="0"/>
                <a:cs typeface="Times New Roman" panose="02020603050405020304" pitchFamily="18" charset="0"/>
              </a:rPr>
              <a:t>(Förtydligande, avlagt prov med högsta valör inrapporteras)</a:t>
            </a:r>
          </a:p>
        </p:txBody>
      </p:sp>
      <p:sp>
        <p:nvSpPr>
          <p:cNvPr id="5" name="textruta 4">
            <a:extLst>
              <a:ext uri="{FF2B5EF4-FFF2-40B4-BE49-F238E27FC236}">
                <a16:creationId xmlns:a16="http://schemas.microsoft.com/office/drawing/2014/main" id="{F67911CB-62D8-2488-F857-6524E0480254}"/>
              </a:ext>
            </a:extLst>
          </p:cNvPr>
          <p:cNvSpPr txBox="1"/>
          <p:nvPr/>
        </p:nvSpPr>
        <p:spPr>
          <a:xfrm>
            <a:off x="575187" y="4121225"/>
            <a:ext cx="11041625" cy="2441246"/>
          </a:xfrm>
          <a:prstGeom prst="rect">
            <a:avLst/>
          </a:prstGeom>
          <a:noFill/>
        </p:spPr>
        <p:txBody>
          <a:bodyPr wrap="square">
            <a:spAutoFit/>
          </a:bodyPr>
          <a:lstStyle/>
          <a:p>
            <a:pPr>
              <a:lnSpc>
                <a:spcPct val="115000"/>
              </a:lnSpc>
              <a:spcBef>
                <a:spcPts val="500"/>
              </a:spcBef>
              <a:spcAft>
                <a:spcPts val="1000"/>
              </a:spcAft>
              <a:buNone/>
            </a:pPr>
            <a:r>
              <a:rPr lang="sv-SE" sz="2800" dirty="0">
                <a:solidFill>
                  <a:srgbClr val="FFFF00"/>
                </a:solidFill>
                <a:effectLst/>
                <a:ea typeface="Times New Roman" panose="02020603050405020304" pitchFamily="18" charset="0"/>
                <a:cs typeface="Times New Roman" panose="02020603050405020304" pitchFamily="18" charset="0"/>
              </a:rPr>
              <a:t>Tillägg;</a:t>
            </a:r>
          </a:p>
          <a:p>
            <a:pPr>
              <a:lnSpc>
                <a:spcPct val="115000"/>
              </a:lnSpc>
              <a:spcBef>
                <a:spcPts val="500"/>
              </a:spcBef>
              <a:spcAft>
                <a:spcPts val="1000"/>
              </a:spcAft>
              <a:buNone/>
            </a:pPr>
            <a:r>
              <a:rPr lang="sv-SE" sz="2400" dirty="0">
                <a:solidFill>
                  <a:srgbClr val="FFFF00"/>
                </a:solidFill>
                <a:effectLst/>
                <a:ea typeface="Times New Roman" panose="02020603050405020304" pitchFamily="18" charset="0"/>
                <a:cs typeface="Times New Roman" panose="02020603050405020304" pitchFamily="18" charset="0"/>
              </a:rPr>
              <a:t>Efter jakt/prov dagen skall ekipagen med hundägare och domare fotograferas, fotografi kan kommas att publiceras på Svenska Hamiltonstövareföreningens hemsida, sociala medier samt i skriften Hamiltonstövaren. (Deltagare skall tillfrågas och medge publicering)</a:t>
            </a:r>
          </a:p>
        </p:txBody>
      </p:sp>
    </p:spTree>
    <p:extLst>
      <p:ext uri="{BB962C8B-B14F-4D97-AF65-F5344CB8AC3E}">
        <p14:creationId xmlns:p14="http://schemas.microsoft.com/office/powerpoint/2010/main" val="259400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wipe(down)">
                                      <p:cBhvr>
                                        <p:cTn id="20" dur="500"/>
                                        <p:tgtEl>
                                          <p:spTgt spid="5">
                                            <p:txEl>
                                              <p:pRg st="0" end="0"/>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wipe(down)">
                                      <p:cBhvr>
                                        <p:cTn id="23"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1C3259A9-0EA0-CE72-BF84-584FC1E030DC}"/>
              </a:ext>
            </a:extLst>
          </p:cNvPr>
          <p:cNvSpPr txBox="1"/>
          <p:nvPr/>
        </p:nvSpPr>
        <p:spPr>
          <a:xfrm>
            <a:off x="658761" y="835743"/>
            <a:ext cx="10559845" cy="3108543"/>
          </a:xfrm>
          <a:prstGeom prst="rect">
            <a:avLst/>
          </a:prstGeom>
          <a:noFill/>
        </p:spPr>
        <p:txBody>
          <a:bodyPr wrap="square">
            <a:spAutoFit/>
          </a:bodyPr>
          <a:lstStyle/>
          <a:p>
            <a:r>
              <a:rPr lang="sv-SE" sz="2800" dirty="0">
                <a:solidFill>
                  <a:srgbClr val="FFFF00"/>
                </a:solidFill>
              </a:rPr>
              <a:t>Alla deltagare i rävgrytskampen deltager därefter per automatik i utlottning av pris samt hedersomnämnande med plakett efter rangordning. </a:t>
            </a:r>
            <a:br>
              <a:rPr lang="sv-SE" sz="2800" dirty="0">
                <a:solidFill>
                  <a:srgbClr val="FFFF00"/>
                </a:solidFill>
              </a:rPr>
            </a:br>
            <a:endParaRPr lang="sv-SE" sz="2800" dirty="0">
              <a:solidFill>
                <a:srgbClr val="FFFF00"/>
              </a:solidFill>
            </a:endParaRPr>
          </a:p>
          <a:p>
            <a:r>
              <a:rPr lang="sv-SE" sz="2800" dirty="0">
                <a:solidFill>
                  <a:srgbClr val="FFFF00"/>
                </a:solidFill>
              </a:rPr>
              <a:t>•	Högsta pris sammanlagt ekipage</a:t>
            </a:r>
          </a:p>
          <a:p>
            <a:r>
              <a:rPr lang="sv-SE" sz="2800" dirty="0">
                <a:solidFill>
                  <a:srgbClr val="FFFF00"/>
                </a:solidFill>
              </a:rPr>
              <a:t>•	Högsta poängsättning ekipage</a:t>
            </a:r>
          </a:p>
          <a:p>
            <a:r>
              <a:rPr lang="sv-SE" sz="2800" dirty="0">
                <a:solidFill>
                  <a:srgbClr val="FFFF00"/>
                </a:solidFill>
              </a:rPr>
              <a:t>•	Längsta drevrepris samt effektivast tid gryt till sprängning.</a:t>
            </a:r>
          </a:p>
        </p:txBody>
      </p:sp>
    </p:spTree>
    <p:extLst>
      <p:ext uri="{BB962C8B-B14F-4D97-AF65-F5344CB8AC3E}">
        <p14:creationId xmlns:p14="http://schemas.microsoft.com/office/powerpoint/2010/main" val="1594876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A50AE-E800-B6CD-6B89-35834A2A2A70}"/>
            </a:ext>
          </a:extLst>
        </p:cNvPr>
        <p:cNvGrpSpPr/>
        <p:nvPr/>
      </p:nvGrpSpPr>
      <p:grpSpPr>
        <a:xfrm>
          <a:off x="0" y="0"/>
          <a:ext cx="0" cy="0"/>
          <a:chOff x="0" y="0"/>
          <a:chExt cx="0" cy="0"/>
        </a:xfrm>
      </p:grpSpPr>
      <p:sp>
        <p:nvSpPr>
          <p:cNvPr id="3" name="textruta 2">
            <a:extLst>
              <a:ext uri="{FF2B5EF4-FFF2-40B4-BE49-F238E27FC236}">
                <a16:creationId xmlns:a16="http://schemas.microsoft.com/office/drawing/2014/main" id="{5BCF1F2A-23C0-4A4C-CEFD-DEBB0E083200}"/>
              </a:ext>
            </a:extLst>
          </p:cNvPr>
          <p:cNvSpPr txBox="1"/>
          <p:nvPr/>
        </p:nvSpPr>
        <p:spPr>
          <a:xfrm>
            <a:off x="658761" y="835743"/>
            <a:ext cx="10559845" cy="4647426"/>
          </a:xfrm>
          <a:prstGeom prst="rect">
            <a:avLst/>
          </a:prstGeom>
          <a:noFill/>
        </p:spPr>
        <p:txBody>
          <a:bodyPr wrap="square">
            <a:spAutoFit/>
          </a:bodyPr>
          <a:lstStyle/>
          <a:p>
            <a:r>
              <a:rPr lang="sv-SE" sz="3200" b="1" dirty="0">
                <a:solidFill>
                  <a:srgbClr val="FFFF00"/>
                </a:solidFill>
              </a:rPr>
              <a:t>Kombikampen</a:t>
            </a:r>
          </a:p>
          <a:p>
            <a:endParaRPr lang="sv-SE" sz="2800" b="1" dirty="0">
              <a:solidFill>
                <a:srgbClr val="FFFF00"/>
              </a:solidFill>
            </a:endParaRPr>
          </a:p>
          <a:p>
            <a:r>
              <a:rPr lang="sv-SE" sz="3200" dirty="0">
                <a:solidFill>
                  <a:srgbClr val="FFFF00"/>
                </a:solidFill>
              </a:rPr>
              <a:t>Målsättning</a:t>
            </a:r>
          </a:p>
          <a:p>
            <a:pPr marL="457200" indent="-457200">
              <a:buFont typeface="Arial" panose="020B0604020202020204" pitchFamily="34" charset="0"/>
              <a:buChar char="•"/>
            </a:pPr>
            <a:r>
              <a:rPr lang="sv-SE" sz="3200" dirty="0">
                <a:solidFill>
                  <a:srgbClr val="FFFF00"/>
                </a:solidFill>
              </a:rPr>
              <a:t>Påvisa att Hamiltonstövaren är en mycket god allround hund.</a:t>
            </a:r>
          </a:p>
          <a:p>
            <a:endParaRPr lang="sv-SE" sz="2800" dirty="0">
              <a:solidFill>
                <a:srgbClr val="FFFF00"/>
              </a:solidFill>
            </a:endParaRPr>
          </a:p>
          <a:p>
            <a:pPr marL="457200" indent="-457200">
              <a:buFont typeface="Arial" panose="020B0604020202020204" pitchFamily="34" charset="0"/>
              <a:buChar char="•"/>
            </a:pPr>
            <a:r>
              <a:rPr lang="sv-SE" sz="2800" dirty="0">
                <a:solidFill>
                  <a:srgbClr val="FFFF00"/>
                </a:solidFill>
              </a:rPr>
              <a:t>Två dagars prov, behöver inte vara sammanhängande.</a:t>
            </a:r>
          </a:p>
          <a:p>
            <a:pPr marL="457200" indent="-457200">
              <a:buFont typeface="Arial" panose="020B0604020202020204" pitchFamily="34" charset="0"/>
              <a:buChar char="•"/>
            </a:pPr>
            <a:r>
              <a:rPr lang="sv-SE" sz="2800" dirty="0">
                <a:solidFill>
                  <a:srgbClr val="FFFF00"/>
                </a:solidFill>
              </a:rPr>
              <a:t>Huvuddrev en dag på räv, en dag på hare.</a:t>
            </a:r>
          </a:p>
          <a:p>
            <a:pPr marL="457200" indent="-457200">
              <a:buFont typeface="Arial" panose="020B0604020202020204" pitchFamily="34" charset="0"/>
              <a:buChar char="•"/>
            </a:pPr>
            <a:r>
              <a:rPr lang="sv-SE" sz="2800" dirty="0">
                <a:solidFill>
                  <a:srgbClr val="FFFF00"/>
                </a:solidFill>
              </a:rPr>
              <a:t>Läggs ihop som ett elitklassprov.</a:t>
            </a:r>
          </a:p>
          <a:p>
            <a:pPr marL="457200" indent="-457200">
              <a:buFont typeface="Arial" panose="020B0604020202020204" pitchFamily="34" charset="0"/>
              <a:buChar char="•"/>
            </a:pPr>
            <a:r>
              <a:rPr lang="sv-SE" sz="2800" dirty="0">
                <a:solidFill>
                  <a:srgbClr val="FFFF00"/>
                </a:solidFill>
              </a:rPr>
              <a:t>Rangordning enligt Ekl reglerna.</a:t>
            </a:r>
          </a:p>
        </p:txBody>
      </p:sp>
    </p:spTree>
    <p:extLst>
      <p:ext uri="{BB962C8B-B14F-4D97-AF65-F5344CB8AC3E}">
        <p14:creationId xmlns:p14="http://schemas.microsoft.com/office/powerpoint/2010/main" val="2286822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5838B226-317F-AE2A-3235-C1E43133D775}"/>
              </a:ext>
            </a:extLst>
          </p:cNvPr>
          <p:cNvSpPr txBox="1"/>
          <p:nvPr/>
        </p:nvSpPr>
        <p:spPr>
          <a:xfrm>
            <a:off x="1720645" y="1887794"/>
            <a:ext cx="8473795" cy="1077218"/>
          </a:xfrm>
          <a:prstGeom prst="rect">
            <a:avLst/>
          </a:prstGeom>
          <a:noFill/>
        </p:spPr>
        <p:txBody>
          <a:bodyPr wrap="none" rtlCol="0">
            <a:spAutoFit/>
          </a:bodyPr>
          <a:lstStyle/>
          <a:p>
            <a:pPr marL="285750" indent="-285750">
              <a:buFont typeface="Arial" panose="020B0604020202020204" pitchFamily="34" charset="0"/>
              <a:buChar char="•"/>
            </a:pPr>
            <a:r>
              <a:rPr lang="sv-SE" sz="3200" dirty="0">
                <a:solidFill>
                  <a:srgbClr val="FFFF00"/>
                </a:solidFill>
              </a:rPr>
              <a:t>Räck gärna upp handen</a:t>
            </a:r>
          </a:p>
          <a:p>
            <a:pPr marL="285750" indent="-285750">
              <a:buFont typeface="Arial" panose="020B0604020202020204" pitchFamily="34" charset="0"/>
              <a:buChar char="•"/>
            </a:pPr>
            <a:r>
              <a:rPr lang="sv-SE" sz="3200" dirty="0">
                <a:solidFill>
                  <a:srgbClr val="FFFF00"/>
                </a:solidFill>
              </a:rPr>
              <a:t>Funkar det inte Prata direkt, begär ordet</a:t>
            </a:r>
          </a:p>
        </p:txBody>
      </p:sp>
    </p:spTree>
    <p:extLst>
      <p:ext uri="{BB962C8B-B14F-4D97-AF65-F5344CB8AC3E}">
        <p14:creationId xmlns:p14="http://schemas.microsoft.com/office/powerpoint/2010/main" val="379788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DF154C5D-0FA2-26FA-EE2D-B47A9E471457}"/>
              </a:ext>
            </a:extLst>
          </p:cNvPr>
          <p:cNvSpPr>
            <a:spLocks noGrp="1"/>
          </p:cNvSpPr>
          <p:nvPr>
            <p:ph type="title"/>
          </p:nvPr>
        </p:nvSpPr>
        <p:spPr>
          <a:xfrm>
            <a:off x="939850" y="2255409"/>
            <a:ext cx="8534400" cy="1507067"/>
          </a:xfrm>
        </p:spPr>
        <p:txBody>
          <a:bodyPr>
            <a:noAutofit/>
          </a:bodyPr>
          <a:lstStyle/>
          <a:p>
            <a:r>
              <a:rPr lang="sv-SE" sz="5400" dirty="0">
                <a:solidFill>
                  <a:srgbClr val="FFFF00"/>
                </a:solidFill>
              </a:rPr>
              <a:t>Övriga tankar och synpunkter.</a:t>
            </a:r>
          </a:p>
        </p:txBody>
      </p:sp>
    </p:spTree>
    <p:extLst>
      <p:ext uri="{BB962C8B-B14F-4D97-AF65-F5344CB8AC3E}">
        <p14:creationId xmlns:p14="http://schemas.microsoft.com/office/powerpoint/2010/main" val="17330062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D377E48A-852E-5412-DAAA-B2F9558627C0}"/>
              </a:ext>
            </a:extLst>
          </p:cNvPr>
          <p:cNvPicPr>
            <a:picLocks noChangeAspect="1"/>
          </p:cNvPicPr>
          <p:nvPr/>
        </p:nvPicPr>
        <p:blipFill>
          <a:blip r:embed="rId2"/>
          <a:stretch>
            <a:fillRect/>
          </a:stretch>
        </p:blipFill>
        <p:spPr>
          <a:xfrm>
            <a:off x="1824875" y="1777733"/>
            <a:ext cx="8876545" cy="3420152"/>
          </a:xfrm>
          <a:prstGeom prst="rect">
            <a:avLst/>
          </a:prstGeom>
        </p:spPr>
      </p:pic>
      <p:sp>
        <p:nvSpPr>
          <p:cNvPr id="7" name="textruta 6">
            <a:extLst>
              <a:ext uri="{FF2B5EF4-FFF2-40B4-BE49-F238E27FC236}">
                <a16:creationId xmlns:a16="http://schemas.microsoft.com/office/drawing/2014/main" id="{E90A0DC8-0FF5-2E80-2161-5CCF17F48EF6}"/>
              </a:ext>
            </a:extLst>
          </p:cNvPr>
          <p:cNvSpPr txBox="1"/>
          <p:nvPr/>
        </p:nvSpPr>
        <p:spPr>
          <a:xfrm>
            <a:off x="943897" y="501445"/>
            <a:ext cx="2959510" cy="584775"/>
          </a:xfrm>
          <a:prstGeom prst="rect">
            <a:avLst/>
          </a:prstGeom>
          <a:noFill/>
        </p:spPr>
        <p:txBody>
          <a:bodyPr wrap="square" rtlCol="0">
            <a:spAutoFit/>
          </a:bodyPr>
          <a:lstStyle/>
          <a:p>
            <a:r>
              <a:rPr lang="sv-SE" sz="3200" dirty="0">
                <a:solidFill>
                  <a:srgbClr val="FFFF00"/>
                </a:solidFill>
                <a:latin typeface="+mj-lt"/>
              </a:rPr>
              <a:t>Anlagstest Lo</a:t>
            </a:r>
          </a:p>
        </p:txBody>
      </p:sp>
    </p:spTree>
    <p:extLst>
      <p:ext uri="{BB962C8B-B14F-4D97-AF65-F5344CB8AC3E}">
        <p14:creationId xmlns:p14="http://schemas.microsoft.com/office/powerpoint/2010/main" val="2826218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570D4507-1B62-53C0-49C8-1022E0E72187}"/>
              </a:ext>
            </a:extLst>
          </p:cNvPr>
          <p:cNvSpPr txBox="1"/>
          <p:nvPr/>
        </p:nvSpPr>
        <p:spPr>
          <a:xfrm>
            <a:off x="862781" y="708791"/>
            <a:ext cx="8674510" cy="1815882"/>
          </a:xfrm>
          <a:prstGeom prst="rect">
            <a:avLst/>
          </a:prstGeom>
          <a:noFill/>
        </p:spPr>
        <p:txBody>
          <a:bodyPr wrap="square">
            <a:spAutoFit/>
          </a:bodyPr>
          <a:lstStyle/>
          <a:p>
            <a:r>
              <a:rPr lang="sv-SE" sz="2800" b="0" i="0" u="none" strike="noStrike" baseline="0" dirty="0">
                <a:solidFill>
                  <a:srgbClr val="FFFF00"/>
                </a:solidFill>
              </a:rPr>
              <a:t>Gruppens uttalade målsättning har varit att skapa ett anlagstest som är enkelt, funktionellt, tillgängligt och beskrivande med de viktigaste grundläggande egenskaperna. </a:t>
            </a:r>
            <a:endParaRPr lang="sv-SE" sz="2800" dirty="0">
              <a:solidFill>
                <a:srgbClr val="FFFF00"/>
              </a:solidFill>
            </a:endParaRPr>
          </a:p>
        </p:txBody>
      </p:sp>
      <p:sp>
        <p:nvSpPr>
          <p:cNvPr id="6" name="textruta 5">
            <a:extLst>
              <a:ext uri="{FF2B5EF4-FFF2-40B4-BE49-F238E27FC236}">
                <a16:creationId xmlns:a16="http://schemas.microsoft.com/office/drawing/2014/main" id="{687E41CF-337A-FEC3-7F3F-A24B21DDC430}"/>
              </a:ext>
            </a:extLst>
          </p:cNvPr>
          <p:cNvSpPr txBox="1"/>
          <p:nvPr/>
        </p:nvSpPr>
        <p:spPr>
          <a:xfrm>
            <a:off x="862781" y="2762865"/>
            <a:ext cx="10572135" cy="3416320"/>
          </a:xfrm>
          <a:prstGeom prst="rect">
            <a:avLst/>
          </a:prstGeom>
          <a:noFill/>
        </p:spPr>
        <p:txBody>
          <a:bodyPr wrap="square">
            <a:spAutoFit/>
          </a:bodyPr>
          <a:lstStyle/>
          <a:p>
            <a:pPr marL="342900" indent="-342900">
              <a:buFont typeface="Arial" panose="020B0604020202020204" pitchFamily="34" charset="0"/>
              <a:buChar char="•"/>
            </a:pPr>
            <a:r>
              <a:rPr lang="sv-SE" sz="2400" b="0" i="0" u="none" strike="noStrike" baseline="0" dirty="0">
                <a:solidFill>
                  <a:srgbClr val="FFFF00"/>
                </a:solidFill>
              </a:rPr>
              <a:t>Att anlagstestet inte skall ha en poängskala likt drevprov. </a:t>
            </a:r>
          </a:p>
          <a:p>
            <a:pPr marL="342900" indent="-342900">
              <a:buFont typeface="Arial" panose="020B0604020202020204" pitchFamily="34" charset="0"/>
              <a:buChar char="•"/>
            </a:pPr>
            <a:r>
              <a:rPr lang="sv-SE" sz="2400" b="0" i="0" u="none" strike="noStrike" baseline="0" dirty="0">
                <a:solidFill>
                  <a:srgbClr val="FFFF00"/>
                </a:solidFill>
              </a:rPr>
              <a:t>Efter bedömning av anlagstesten tilldelas hunden: Godkänt (G) eller icke godkänt (IG) i slutbedömningen. </a:t>
            </a:r>
          </a:p>
          <a:p>
            <a:pPr marL="342900" indent="-342900">
              <a:buFont typeface="Arial" panose="020B0604020202020204" pitchFamily="34" charset="0"/>
              <a:buChar char="•"/>
            </a:pPr>
            <a:r>
              <a:rPr lang="sv-SE" sz="2400" b="0" i="0" u="none" strike="noStrike" baseline="0" dirty="0">
                <a:solidFill>
                  <a:srgbClr val="FFFF00"/>
                </a:solidFill>
              </a:rPr>
              <a:t>I delmomenten används Väl Godkänt (VG), Godkänt (G) eller Icke Godkänt (IG). </a:t>
            </a:r>
          </a:p>
          <a:p>
            <a:pPr marL="342900" indent="-342900">
              <a:buFont typeface="Arial" panose="020B0604020202020204" pitchFamily="34" charset="0"/>
              <a:buChar char="•"/>
            </a:pPr>
            <a:r>
              <a:rPr lang="sv-SE" sz="2400" b="0" i="0" u="none" strike="noStrike" baseline="0" dirty="0">
                <a:solidFill>
                  <a:srgbClr val="FFFF00"/>
                </a:solidFill>
              </a:rPr>
              <a:t>Delmoment som man inte kunnat bedöma eller dokumentera, bokförs som kan ej bedömas (KEB). </a:t>
            </a:r>
          </a:p>
          <a:p>
            <a:pPr marL="342900" indent="-342900">
              <a:buFont typeface="Arial" panose="020B0604020202020204" pitchFamily="34" charset="0"/>
              <a:buChar char="•"/>
            </a:pPr>
            <a:r>
              <a:rPr lang="sv-SE" sz="2400" b="0" i="0" u="none" strike="noStrike" baseline="0" dirty="0">
                <a:solidFill>
                  <a:srgbClr val="FFFF00"/>
                </a:solidFill>
              </a:rPr>
              <a:t>Denna bedömningsskala är skapad med hänsyn till komplexiteten och exklusiviteten i den jaktform som anlagstestet berör. </a:t>
            </a:r>
            <a:endParaRPr lang="sv-SE" sz="2400" dirty="0">
              <a:solidFill>
                <a:srgbClr val="FFFF00"/>
              </a:solidFill>
            </a:endParaRPr>
          </a:p>
        </p:txBody>
      </p:sp>
    </p:spTree>
    <p:extLst>
      <p:ext uri="{BB962C8B-B14F-4D97-AF65-F5344CB8AC3E}">
        <p14:creationId xmlns:p14="http://schemas.microsoft.com/office/powerpoint/2010/main" val="850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F0E923D-4E04-6359-BEE6-B4B5B31AFFC3}"/>
              </a:ext>
            </a:extLst>
          </p:cNvPr>
          <p:cNvSpPr txBox="1"/>
          <p:nvPr/>
        </p:nvSpPr>
        <p:spPr>
          <a:xfrm>
            <a:off x="648931" y="501446"/>
            <a:ext cx="11257934" cy="1384995"/>
          </a:xfrm>
          <a:prstGeom prst="rect">
            <a:avLst/>
          </a:prstGeom>
          <a:noFill/>
        </p:spPr>
        <p:txBody>
          <a:bodyPr wrap="square">
            <a:spAutoFit/>
          </a:bodyPr>
          <a:lstStyle/>
          <a:p>
            <a:r>
              <a:rPr lang="sv-SE" sz="2800" dirty="0">
                <a:solidFill>
                  <a:srgbClr val="FFFF00"/>
                </a:solidFill>
              </a:rPr>
              <a:t>Att anlagstestet skall vara meriterande likt ett jaktprov/RR och stambokföras.</a:t>
            </a:r>
          </a:p>
          <a:p>
            <a:pPr marL="457200" indent="-457200">
              <a:buFont typeface="Century Gothic" panose="020B0502020202020204" pitchFamily="34" charset="0"/>
              <a:buChar char="–"/>
            </a:pPr>
            <a:r>
              <a:rPr lang="sv-SE" sz="2800" dirty="0">
                <a:solidFill>
                  <a:srgbClr val="FFFF00"/>
                </a:solidFill>
              </a:rPr>
              <a:t>Anlagstest Lo (AL).</a:t>
            </a:r>
          </a:p>
        </p:txBody>
      </p:sp>
      <p:sp>
        <p:nvSpPr>
          <p:cNvPr id="7" name="textruta 6">
            <a:extLst>
              <a:ext uri="{FF2B5EF4-FFF2-40B4-BE49-F238E27FC236}">
                <a16:creationId xmlns:a16="http://schemas.microsoft.com/office/drawing/2014/main" id="{4E9B5349-D03F-77CC-00AD-8CE9C2069897}"/>
              </a:ext>
            </a:extLst>
          </p:cNvPr>
          <p:cNvSpPr txBox="1"/>
          <p:nvPr/>
        </p:nvSpPr>
        <p:spPr>
          <a:xfrm>
            <a:off x="648931" y="2310582"/>
            <a:ext cx="11257934" cy="954107"/>
          </a:xfrm>
          <a:prstGeom prst="rect">
            <a:avLst/>
          </a:prstGeom>
          <a:noFill/>
        </p:spPr>
        <p:txBody>
          <a:bodyPr wrap="square">
            <a:spAutoFit/>
          </a:bodyPr>
          <a:lstStyle/>
          <a:p>
            <a:r>
              <a:rPr lang="sv-SE" sz="2800" dirty="0">
                <a:solidFill>
                  <a:srgbClr val="FFFF00"/>
                </a:solidFill>
              </a:rPr>
              <a:t>Att anlagstestet skall kunna anmälas till samma dag som testet genomförs.</a:t>
            </a:r>
          </a:p>
        </p:txBody>
      </p:sp>
      <p:sp>
        <p:nvSpPr>
          <p:cNvPr id="9" name="textruta 8">
            <a:extLst>
              <a:ext uri="{FF2B5EF4-FFF2-40B4-BE49-F238E27FC236}">
                <a16:creationId xmlns:a16="http://schemas.microsoft.com/office/drawing/2014/main" id="{290AF1AE-0EC9-9743-8EC8-44F2C216A416}"/>
              </a:ext>
            </a:extLst>
          </p:cNvPr>
          <p:cNvSpPr txBox="1"/>
          <p:nvPr/>
        </p:nvSpPr>
        <p:spPr>
          <a:xfrm>
            <a:off x="648931" y="3342968"/>
            <a:ext cx="11257934" cy="954107"/>
          </a:xfrm>
          <a:prstGeom prst="rect">
            <a:avLst/>
          </a:prstGeom>
          <a:noFill/>
        </p:spPr>
        <p:txBody>
          <a:bodyPr wrap="square">
            <a:spAutoFit/>
          </a:bodyPr>
          <a:lstStyle/>
          <a:p>
            <a:r>
              <a:rPr lang="sv-SE" sz="2800" dirty="0">
                <a:solidFill>
                  <a:srgbClr val="FFFF00"/>
                </a:solidFill>
              </a:rPr>
              <a:t>Att pejl och kamera skall vara godkända hjälpmedel för att styrka delar av innehåll/moment av anlagstestet.</a:t>
            </a:r>
          </a:p>
        </p:txBody>
      </p:sp>
      <p:sp>
        <p:nvSpPr>
          <p:cNvPr id="11" name="textruta 10">
            <a:extLst>
              <a:ext uri="{FF2B5EF4-FFF2-40B4-BE49-F238E27FC236}">
                <a16:creationId xmlns:a16="http://schemas.microsoft.com/office/drawing/2014/main" id="{3E82BCCA-098E-837F-A90F-D2CAED3D6554}"/>
              </a:ext>
            </a:extLst>
          </p:cNvPr>
          <p:cNvSpPr txBox="1"/>
          <p:nvPr/>
        </p:nvSpPr>
        <p:spPr>
          <a:xfrm>
            <a:off x="648932" y="4552335"/>
            <a:ext cx="10687662" cy="1384995"/>
          </a:xfrm>
          <a:prstGeom prst="rect">
            <a:avLst/>
          </a:prstGeom>
          <a:noFill/>
        </p:spPr>
        <p:txBody>
          <a:bodyPr wrap="square">
            <a:spAutoFit/>
          </a:bodyPr>
          <a:lstStyle/>
          <a:p>
            <a:r>
              <a:rPr lang="sv-SE" sz="2800" dirty="0">
                <a:solidFill>
                  <a:srgbClr val="FFFF00"/>
                </a:solidFill>
              </a:rPr>
              <a:t>Att anlagstestet skall kunna bedömas av nuvarande domarkår (viss introduktionsutbildning kan komma att krävas).</a:t>
            </a:r>
          </a:p>
        </p:txBody>
      </p:sp>
    </p:spTree>
    <p:extLst>
      <p:ext uri="{BB962C8B-B14F-4D97-AF65-F5344CB8AC3E}">
        <p14:creationId xmlns:p14="http://schemas.microsoft.com/office/powerpoint/2010/main" val="376224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673A4D6F-2562-7C03-1E25-62FF14EAA867}"/>
              </a:ext>
            </a:extLst>
          </p:cNvPr>
          <p:cNvGraphicFramePr>
            <a:graphicFrameLocks noGrp="1"/>
          </p:cNvGraphicFramePr>
          <p:nvPr>
            <p:extLst>
              <p:ext uri="{D42A27DB-BD31-4B8C-83A1-F6EECF244321}">
                <p14:modId xmlns:p14="http://schemas.microsoft.com/office/powerpoint/2010/main" val="2078354061"/>
              </p:ext>
            </p:extLst>
          </p:nvPr>
        </p:nvGraphicFramePr>
        <p:xfrm>
          <a:off x="1356851" y="1868129"/>
          <a:ext cx="8662219" cy="2497395"/>
        </p:xfrm>
        <a:graphic>
          <a:graphicData uri="http://schemas.openxmlformats.org/drawingml/2006/table">
            <a:tbl>
              <a:tblPr firstRow="1" firstCol="1" bandRow="1"/>
              <a:tblGrid>
                <a:gridCol w="4602581">
                  <a:extLst>
                    <a:ext uri="{9D8B030D-6E8A-4147-A177-3AD203B41FA5}">
                      <a16:colId xmlns:a16="http://schemas.microsoft.com/office/drawing/2014/main" val="141283611"/>
                    </a:ext>
                  </a:extLst>
                </a:gridCol>
                <a:gridCol w="4059638">
                  <a:extLst>
                    <a:ext uri="{9D8B030D-6E8A-4147-A177-3AD203B41FA5}">
                      <a16:colId xmlns:a16="http://schemas.microsoft.com/office/drawing/2014/main" val="1560269663"/>
                    </a:ext>
                  </a:extLst>
                </a:gridCol>
              </a:tblGrid>
              <a:tr h="499479">
                <a:tc gridSpan="2">
                  <a:txBody>
                    <a:bodyPr/>
                    <a:lstStyle/>
                    <a:p>
                      <a:pPr algn="ct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Protokoll anlagstest lo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extLst>
                  <a:ext uri="{0D108BD9-81ED-4DB2-BD59-A6C34878D82A}">
                    <a16:rowId xmlns:a16="http://schemas.microsoft.com/office/drawing/2014/main" val="435411337"/>
                  </a:ext>
                </a:extLst>
              </a:tr>
              <a:tr h="499479">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Datum.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Plats.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2354281"/>
                  </a:ext>
                </a:extLst>
              </a:tr>
              <a:tr h="499479">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Hundägare.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Postort.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3050396"/>
                  </a:ext>
                </a:extLst>
              </a:tr>
              <a:tr h="499479">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Hund.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SE nr.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3332253"/>
                  </a:ext>
                </a:extLst>
              </a:tr>
              <a:tr h="499479">
                <a:tc>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Ras.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Kön.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9389227"/>
                  </a:ext>
                </a:extLst>
              </a:tr>
            </a:tbl>
          </a:graphicData>
        </a:graphic>
      </p:graphicFrame>
    </p:spTree>
    <p:extLst>
      <p:ext uri="{BB962C8B-B14F-4D97-AF65-F5344CB8AC3E}">
        <p14:creationId xmlns:p14="http://schemas.microsoft.com/office/powerpoint/2010/main" val="4535564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553FB1D3-1C42-BF03-40CE-40A7601DCD92}"/>
              </a:ext>
            </a:extLst>
          </p:cNvPr>
          <p:cNvGraphicFramePr>
            <a:graphicFrameLocks noGrp="1"/>
          </p:cNvGraphicFramePr>
          <p:nvPr>
            <p:extLst>
              <p:ext uri="{D42A27DB-BD31-4B8C-83A1-F6EECF244321}">
                <p14:modId xmlns:p14="http://schemas.microsoft.com/office/powerpoint/2010/main" val="1054131334"/>
              </p:ext>
            </p:extLst>
          </p:nvPr>
        </p:nvGraphicFramePr>
        <p:xfrm>
          <a:off x="1012723" y="757084"/>
          <a:ext cx="9989574" cy="5270092"/>
        </p:xfrm>
        <a:graphic>
          <a:graphicData uri="http://schemas.openxmlformats.org/drawingml/2006/table">
            <a:tbl>
              <a:tblPr firstRow="1" firstCol="1" bandRow="1"/>
              <a:tblGrid>
                <a:gridCol w="2754794">
                  <a:extLst>
                    <a:ext uri="{9D8B030D-6E8A-4147-A177-3AD203B41FA5}">
                      <a16:colId xmlns:a16="http://schemas.microsoft.com/office/drawing/2014/main" val="34495568"/>
                    </a:ext>
                  </a:extLst>
                </a:gridCol>
                <a:gridCol w="1119996">
                  <a:extLst>
                    <a:ext uri="{9D8B030D-6E8A-4147-A177-3AD203B41FA5}">
                      <a16:colId xmlns:a16="http://schemas.microsoft.com/office/drawing/2014/main" val="1574068551"/>
                    </a:ext>
                  </a:extLst>
                </a:gridCol>
                <a:gridCol w="1119996">
                  <a:extLst>
                    <a:ext uri="{9D8B030D-6E8A-4147-A177-3AD203B41FA5}">
                      <a16:colId xmlns:a16="http://schemas.microsoft.com/office/drawing/2014/main" val="2802136782"/>
                    </a:ext>
                  </a:extLst>
                </a:gridCol>
                <a:gridCol w="1369129">
                  <a:extLst>
                    <a:ext uri="{9D8B030D-6E8A-4147-A177-3AD203B41FA5}">
                      <a16:colId xmlns:a16="http://schemas.microsoft.com/office/drawing/2014/main" val="3218259533"/>
                    </a:ext>
                  </a:extLst>
                </a:gridCol>
                <a:gridCol w="1220311">
                  <a:extLst>
                    <a:ext uri="{9D8B030D-6E8A-4147-A177-3AD203B41FA5}">
                      <a16:colId xmlns:a16="http://schemas.microsoft.com/office/drawing/2014/main" val="1468775080"/>
                    </a:ext>
                  </a:extLst>
                </a:gridCol>
                <a:gridCol w="1202674">
                  <a:extLst>
                    <a:ext uri="{9D8B030D-6E8A-4147-A177-3AD203B41FA5}">
                      <a16:colId xmlns:a16="http://schemas.microsoft.com/office/drawing/2014/main" val="3349578940"/>
                    </a:ext>
                  </a:extLst>
                </a:gridCol>
                <a:gridCol w="1202674">
                  <a:extLst>
                    <a:ext uri="{9D8B030D-6E8A-4147-A177-3AD203B41FA5}">
                      <a16:colId xmlns:a16="http://schemas.microsoft.com/office/drawing/2014/main" val="4037754323"/>
                    </a:ext>
                  </a:extLst>
                </a:gridCol>
              </a:tblGrid>
              <a:tr h="649248">
                <a:tc gridSpan="7">
                  <a:txBody>
                    <a:bodyPr/>
                    <a:lstStyle/>
                    <a:p>
                      <a:pPr algn="ct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Huvudmoment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503534732"/>
                  </a:ext>
                </a:extLst>
              </a:tr>
              <a:tr h="649248">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Släpp Kl.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Slag kl.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extLst>
                  <a:ext uri="{0D108BD9-81ED-4DB2-BD59-A6C34878D82A}">
                    <a16:rowId xmlns:a16="http://schemas.microsoft.com/office/drawing/2014/main" val="790346889"/>
                  </a:ext>
                </a:extLst>
              </a:tr>
              <a:tr h="649248">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Upptag kl.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Avslut kl.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extLst>
                  <a:ext uri="{0D108BD9-81ED-4DB2-BD59-A6C34878D82A}">
                    <a16:rowId xmlns:a16="http://schemas.microsoft.com/office/drawing/2014/main" val="756545558"/>
                  </a:ext>
                </a:extLst>
              </a:tr>
              <a:tr h="649248">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Arbetstid minuter.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Bedömning G/IG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gridSpan="2">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extLst>
                  <a:ext uri="{0D108BD9-81ED-4DB2-BD59-A6C34878D82A}">
                    <a16:rowId xmlns:a16="http://schemas.microsoft.com/office/drawing/2014/main" val="542760555"/>
                  </a:ext>
                </a:extLst>
              </a:tr>
              <a:tr h="649248">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Skallmarkering drev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Lös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Mellan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Hård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5110771"/>
                  </a:ext>
                </a:extLst>
              </a:tr>
              <a:tr h="2023852">
                <a:tc gridSpan="7">
                  <a:txBody>
                    <a:bodyPr/>
                    <a:lstStyle/>
                    <a:p>
                      <a:pPr>
                        <a:lnSpc>
                          <a:spcPct val="115000"/>
                        </a:lnSpc>
                        <a:spcAft>
                          <a:spcPts val="800"/>
                        </a:spcAft>
                        <a:buNone/>
                      </a:pPr>
                      <a:r>
                        <a:rPr lang="sv-SE" sz="16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Arbetstid</a:t>
                      </a:r>
                      <a:r>
                        <a:rPr lang="sv-SE" sz="18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 för godkänt anlagstest krävs 40 minuters arbetstid efter upptag. I arbetstiden ingår drev-, stånd-, gryt-, och skallmarkering då lodjuret träat. Om lodjuret påskjutits krävs för godkänt anlagstest minst 15 minuters väldokumenterat slagarbete och 15 minuters arbetstid. Drevdjuret måste ses alternativ fastställas genom dokumenterad spårning eller av hund buren kamera.</a:t>
                      </a:r>
                      <a:endPar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1273444750"/>
                  </a:ext>
                </a:extLst>
              </a:tr>
            </a:tbl>
          </a:graphicData>
        </a:graphic>
      </p:graphicFrame>
    </p:spTree>
    <p:extLst>
      <p:ext uri="{BB962C8B-B14F-4D97-AF65-F5344CB8AC3E}">
        <p14:creationId xmlns:p14="http://schemas.microsoft.com/office/powerpoint/2010/main" val="42065752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31EC6742-57D5-C0D7-61CE-4CE4E0B9BD18}"/>
              </a:ext>
            </a:extLst>
          </p:cNvPr>
          <p:cNvGraphicFramePr>
            <a:graphicFrameLocks noGrp="1"/>
          </p:cNvGraphicFramePr>
          <p:nvPr>
            <p:extLst>
              <p:ext uri="{D42A27DB-BD31-4B8C-83A1-F6EECF244321}">
                <p14:modId xmlns:p14="http://schemas.microsoft.com/office/powerpoint/2010/main" val="3763499220"/>
              </p:ext>
            </p:extLst>
          </p:nvPr>
        </p:nvGraphicFramePr>
        <p:xfrm>
          <a:off x="1268361" y="1956619"/>
          <a:ext cx="9094839" cy="3401962"/>
        </p:xfrm>
        <a:graphic>
          <a:graphicData uri="http://schemas.openxmlformats.org/drawingml/2006/table">
            <a:tbl>
              <a:tblPr firstRow="1" firstCol="1" bandRow="1"/>
              <a:tblGrid>
                <a:gridCol w="928740">
                  <a:extLst>
                    <a:ext uri="{9D8B030D-6E8A-4147-A177-3AD203B41FA5}">
                      <a16:colId xmlns:a16="http://schemas.microsoft.com/office/drawing/2014/main" val="2353817701"/>
                    </a:ext>
                  </a:extLst>
                </a:gridCol>
                <a:gridCol w="795347">
                  <a:extLst>
                    <a:ext uri="{9D8B030D-6E8A-4147-A177-3AD203B41FA5}">
                      <a16:colId xmlns:a16="http://schemas.microsoft.com/office/drawing/2014/main" val="3510415492"/>
                    </a:ext>
                  </a:extLst>
                </a:gridCol>
                <a:gridCol w="793342">
                  <a:extLst>
                    <a:ext uri="{9D8B030D-6E8A-4147-A177-3AD203B41FA5}">
                      <a16:colId xmlns:a16="http://schemas.microsoft.com/office/drawing/2014/main" val="1402126967"/>
                    </a:ext>
                  </a:extLst>
                </a:gridCol>
                <a:gridCol w="938771">
                  <a:extLst>
                    <a:ext uri="{9D8B030D-6E8A-4147-A177-3AD203B41FA5}">
                      <a16:colId xmlns:a16="http://schemas.microsoft.com/office/drawing/2014/main" val="581559342"/>
                    </a:ext>
                  </a:extLst>
                </a:gridCol>
                <a:gridCol w="3079086">
                  <a:extLst>
                    <a:ext uri="{9D8B030D-6E8A-4147-A177-3AD203B41FA5}">
                      <a16:colId xmlns:a16="http://schemas.microsoft.com/office/drawing/2014/main" val="613362033"/>
                    </a:ext>
                  </a:extLst>
                </a:gridCol>
                <a:gridCol w="1143374">
                  <a:extLst>
                    <a:ext uri="{9D8B030D-6E8A-4147-A177-3AD203B41FA5}">
                      <a16:colId xmlns:a16="http://schemas.microsoft.com/office/drawing/2014/main" val="376358766"/>
                    </a:ext>
                  </a:extLst>
                </a:gridCol>
                <a:gridCol w="1416179">
                  <a:extLst>
                    <a:ext uri="{9D8B030D-6E8A-4147-A177-3AD203B41FA5}">
                      <a16:colId xmlns:a16="http://schemas.microsoft.com/office/drawing/2014/main" val="3780705362"/>
                    </a:ext>
                  </a:extLst>
                </a:gridCol>
              </a:tblGrid>
              <a:tr h="445167">
                <a:tc gridSpan="7">
                  <a:txBody>
                    <a:bodyPr/>
                    <a:lstStyle/>
                    <a:p>
                      <a:pPr algn="ct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Delmoment slagarbete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629253791"/>
                  </a:ext>
                </a:extLst>
              </a:tr>
              <a:tr h="445167">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VG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IG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KEB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Ja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Nej</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8878085"/>
                  </a:ext>
                </a:extLst>
              </a:tr>
              <a:tr h="445167">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Väckning på slag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2788096"/>
                  </a:ext>
                </a:extLst>
              </a:tr>
              <a:tr h="2066461">
                <a:tc gridSpan="7">
                  <a:txBody>
                    <a:bodyPr/>
                    <a:lstStyle/>
                    <a:p>
                      <a:pPr>
                        <a:lnSpc>
                          <a:spcPct val="115000"/>
                        </a:lnSpc>
                        <a:spcAft>
                          <a:spcPts val="800"/>
                        </a:spcAft>
                        <a:buNone/>
                      </a:pPr>
                      <a:r>
                        <a:rPr lang="sv-SE" sz="18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VG. Längre slagarbete med hinder utan stöttning och upptag, riktvärde 15 minuter.</a:t>
                      </a:r>
                      <a:endPar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sv-SE" sz="18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G. Kortare slagarbete som leder till upptag</a:t>
                      </a:r>
                      <a:endPar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sv-SE" sz="18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IG. Hunden tar sig inte an slag</a:t>
                      </a:r>
                      <a:endPar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sv-SE" sz="18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KEB. Inget slagarbete innan upptag</a:t>
                      </a:r>
                      <a:endPar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087253503"/>
                  </a:ext>
                </a:extLst>
              </a:tr>
            </a:tbl>
          </a:graphicData>
        </a:graphic>
      </p:graphicFrame>
    </p:spTree>
    <p:extLst>
      <p:ext uri="{BB962C8B-B14F-4D97-AF65-F5344CB8AC3E}">
        <p14:creationId xmlns:p14="http://schemas.microsoft.com/office/powerpoint/2010/main" val="2036709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C129E8CE-B5DE-DDAD-B749-67618FE0D82F}"/>
              </a:ext>
            </a:extLst>
          </p:cNvPr>
          <p:cNvGraphicFramePr>
            <a:graphicFrameLocks noGrp="1"/>
          </p:cNvGraphicFramePr>
          <p:nvPr>
            <p:extLst>
              <p:ext uri="{D42A27DB-BD31-4B8C-83A1-F6EECF244321}">
                <p14:modId xmlns:p14="http://schemas.microsoft.com/office/powerpoint/2010/main" val="1682033576"/>
              </p:ext>
            </p:extLst>
          </p:nvPr>
        </p:nvGraphicFramePr>
        <p:xfrm>
          <a:off x="1120876" y="1288026"/>
          <a:ext cx="9625781" cy="4611328"/>
        </p:xfrm>
        <a:graphic>
          <a:graphicData uri="http://schemas.openxmlformats.org/drawingml/2006/table">
            <a:tbl>
              <a:tblPr firstRow="1" firstCol="1" bandRow="1"/>
              <a:tblGrid>
                <a:gridCol w="859331">
                  <a:extLst>
                    <a:ext uri="{9D8B030D-6E8A-4147-A177-3AD203B41FA5}">
                      <a16:colId xmlns:a16="http://schemas.microsoft.com/office/drawing/2014/main" val="2623832133"/>
                    </a:ext>
                  </a:extLst>
                </a:gridCol>
                <a:gridCol w="635203">
                  <a:extLst>
                    <a:ext uri="{9D8B030D-6E8A-4147-A177-3AD203B41FA5}">
                      <a16:colId xmlns:a16="http://schemas.microsoft.com/office/drawing/2014/main" val="4146478171"/>
                    </a:ext>
                  </a:extLst>
                </a:gridCol>
                <a:gridCol w="776478">
                  <a:extLst>
                    <a:ext uri="{9D8B030D-6E8A-4147-A177-3AD203B41FA5}">
                      <a16:colId xmlns:a16="http://schemas.microsoft.com/office/drawing/2014/main" val="4180465854"/>
                    </a:ext>
                  </a:extLst>
                </a:gridCol>
                <a:gridCol w="929437">
                  <a:extLst>
                    <a:ext uri="{9D8B030D-6E8A-4147-A177-3AD203B41FA5}">
                      <a16:colId xmlns:a16="http://schemas.microsoft.com/office/drawing/2014/main" val="2340872905"/>
                    </a:ext>
                  </a:extLst>
                </a:gridCol>
                <a:gridCol w="1712289">
                  <a:extLst>
                    <a:ext uri="{9D8B030D-6E8A-4147-A177-3AD203B41FA5}">
                      <a16:colId xmlns:a16="http://schemas.microsoft.com/office/drawing/2014/main" val="569243051"/>
                    </a:ext>
                  </a:extLst>
                </a:gridCol>
                <a:gridCol w="1557206">
                  <a:extLst>
                    <a:ext uri="{9D8B030D-6E8A-4147-A177-3AD203B41FA5}">
                      <a16:colId xmlns:a16="http://schemas.microsoft.com/office/drawing/2014/main" val="3690797192"/>
                    </a:ext>
                  </a:extLst>
                </a:gridCol>
                <a:gridCol w="1505157">
                  <a:extLst>
                    <a:ext uri="{9D8B030D-6E8A-4147-A177-3AD203B41FA5}">
                      <a16:colId xmlns:a16="http://schemas.microsoft.com/office/drawing/2014/main" val="1151258142"/>
                    </a:ext>
                  </a:extLst>
                </a:gridCol>
                <a:gridCol w="1650680">
                  <a:extLst>
                    <a:ext uri="{9D8B030D-6E8A-4147-A177-3AD203B41FA5}">
                      <a16:colId xmlns:a16="http://schemas.microsoft.com/office/drawing/2014/main" val="3425354663"/>
                    </a:ext>
                  </a:extLst>
                </a:gridCol>
              </a:tblGrid>
              <a:tr h="710025">
                <a:tc gridSpan="8">
                  <a:txBody>
                    <a:bodyPr/>
                    <a:lstStyle/>
                    <a:p>
                      <a:pPr algn="ct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Delmoment dådkraft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572475872"/>
                  </a:ext>
                </a:extLst>
              </a:tr>
              <a:tr h="710025">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VG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IG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KEB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Avstånd vid ståndsarbete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3580338909"/>
                  </a:ext>
                </a:extLst>
              </a:tr>
              <a:tr h="710025">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Lämpligt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Olämpligt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068462"/>
                  </a:ext>
                </a:extLst>
              </a:tr>
              <a:tr h="2481253">
                <a:tc gridSpan="8">
                  <a:txBody>
                    <a:bodyPr/>
                    <a:lstStyle/>
                    <a:p>
                      <a:pPr>
                        <a:buNone/>
                      </a:pPr>
                      <a:r>
                        <a:rPr lang="sv-SE" sz="20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VG. Hunden skäller på ett bra avstånd till lodjuret då det stannar upp, </a:t>
                      </a:r>
                      <a:endParaRPr lang="sv-SE" sz="20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20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nära men så anpassat att hunden ej försätter sig i situation så den riskerar skador.</a:t>
                      </a:r>
                    </a:p>
                    <a:p>
                      <a:pPr>
                        <a:buNone/>
                      </a:pPr>
                      <a:endParaRPr lang="sv-SE" sz="20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20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G. Hunden tvekar och cirkulerar på området där lodjuret befinner sig.</a:t>
                      </a:r>
                    </a:p>
                    <a:p>
                      <a:pPr>
                        <a:buNone/>
                      </a:pPr>
                      <a:endParaRPr lang="sv-SE" sz="20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20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IG. Hunden vänder när lodjuret stannar, går inte tillbaka i spåret självmant. </a:t>
                      </a:r>
                    </a:p>
                    <a:p>
                      <a:pPr>
                        <a:buNone/>
                      </a:pPr>
                      <a:endParaRPr lang="sv-SE" sz="20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buNone/>
                      </a:pPr>
                      <a:r>
                        <a:rPr lang="sv-SE" sz="2000"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KEB. Hunden har aldrig kontakt med lodjuret.</a:t>
                      </a:r>
                      <a:endParaRPr lang="sv-SE" sz="20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1998394057"/>
                  </a:ext>
                </a:extLst>
              </a:tr>
            </a:tbl>
          </a:graphicData>
        </a:graphic>
      </p:graphicFrame>
    </p:spTree>
    <p:extLst>
      <p:ext uri="{BB962C8B-B14F-4D97-AF65-F5344CB8AC3E}">
        <p14:creationId xmlns:p14="http://schemas.microsoft.com/office/powerpoint/2010/main" val="2020773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357BCFCF-C2D5-E5D8-27C8-C985FE010967}"/>
              </a:ext>
            </a:extLst>
          </p:cNvPr>
          <p:cNvGraphicFramePr>
            <a:graphicFrameLocks noGrp="1"/>
          </p:cNvGraphicFramePr>
          <p:nvPr>
            <p:extLst>
              <p:ext uri="{D42A27DB-BD31-4B8C-83A1-F6EECF244321}">
                <p14:modId xmlns:p14="http://schemas.microsoft.com/office/powerpoint/2010/main" val="1775275764"/>
              </p:ext>
            </p:extLst>
          </p:nvPr>
        </p:nvGraphicFramePr>
        <p:xfrm>
          <a:off x="294968" y="363794"/>
          <a:ext cx="11651227" cy="5201263"/>
        </p:xfrm>
        <a:graphic>
          <a:graphicData uri="http://schemas.openxmlformats.org/drawingml/2006/table">
            <a:tbl>
              <a:tblPr firstRow="1" firstCol="1" bandRow="1"/>
              <a:tblGrid>
                <a:gridCol w="1009919">
                  <a:extLst>
                    <a:ext uri="{9D8B030D-6E8A-4147-A177-3AD203B41FA5}">
                      <a16:colId xmlns:a16="http://schemas.microsoft.com/office/drawing/2014/main" val="436493378"/>
                    </a:ext>
                  </a:extLst>
                </a:gridCol>
                <a:gridCol w="746516">
                  <a:extLst>
                    <a:ext uri="{9D8B030D-6E8A-4147-A177-3AD203B41FA5}">
                      <a16:colId xmlns:a16="http://schemas.microsoft.com/office/drawing/2014/main" val="1154213752"/>
                    </a:ext>
                  </a:extLst>
                </a:gridCol>
                <a:gridCol w="912547">
                  <a:extLst>
                    <a:ext uri="{9D8B030D-6E8A-4147-A177-3AD203B41FA5}">
                      <a16:colId xmlns:a16="http://schemas.microsoft.com/office/drawing/2014/main" val="1077948409"/>
                    </a:ext>
                  </a:extLst>
                </a:gridCol>
                <a:gridCol w="1092311">
                  <a:extLst>
                    <a:ext uri="{9D8B030D-6E8A-4147-A177-3AD203B41FA5}">
                      <a16:colId xmlns:a16="http://schemas.microsoft.com/office/drawing/2014/main" val="1657775812"/>
                    </a:ext>
                  </a:extLst>
                </a:gridCol>
                <a:gridCol w="2012347">
                  <a:extLst>
                    <a:ext uri="{9D8B030D-6E8A-4147-A177-3AD203B41FA5}">
                      <a16:colId xmlns:a16="http://schemas.microsoft.com/office/drawing/2014/main" val="2492054146"/>
                    </a:ext>
                  </a:extLst>
                </a:gridCol>
                <a:gridCol w="1830088">
                  <a:extLst>
                    <a:ext uri="{9D8B030D-6E8A-4147-A177-3AD203B41FA5}">
                      <a16:colId xmlns:a16="http://schemas.microsoft.com/office/drawing/2014/main" val="3281032617"/>
                    </a:ext>
                  </a:extLst>
                </a:gridCol>
                <a:gridCol w="1768919">
                  <a:extLst>
                    <a:ext uri="{9D8B030D-6E8A-4147-A177-3AD203B41FA5}">
                      <a16:colId xmlns:a16="http://schemas.microsoft.com/office/drawing/2014/main" val="342376316"/>
                    </a:ext>
                  </a:extLst>
                </a:gridCol>
                <a:gridCol w="2278580">
                  <a:extLst>
                    <a:ext uri="{9D8B030D-6E8A-4147-A177-3AD203B41FA5}">
                      <a16:colId xmlns:a16="http://schemas.microsoft.com/office/drawing/2014/main" val="1937095044"/>
                    </a:ext>
                  </a:extLst>
                </a:gridCol>
              </a:tblGrid>
              <a:tr h="648840">
                <a:tc gridSpan="8">
                  <a:txBody>
                    <a:bodyPr/>
                    <a:lstStyle/>
                    <a:p>
                      <a:pPr algn="ct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Delmoment träd/grytmarkering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44055682"/>
                  </a:ext>
                </a:extLst>
              </a:tr>
              <a:tr h="648840">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VG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IG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KEB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Skallmarkering träd/gryt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2798485440"/>
                  </a:ext>
                </a:extLst>
              </a:tr>
              <a:tr h="648840">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Ja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Nej</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2393198"/>
                  </a:ext>
                </a:extLst>
              </a:tr>
              <a:tr h="3254743">
                <a:tc gridSpan="8">
                  <a:txBody>
                    <a:bodyPr/>
                    <a:lstStyle/>
                    <a:p>
                      <a:pPr>
                        <a:buNone/>
                      </a:pPr>
                      <a:r>
                        <a:rPr lang="sv-SE" sz="18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VG.</a:t>
                      </a:r>
                      <a:r>
                        <a:rPr lang="sv-SE" sz="1800" b="1" i="1"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Hunden markerar tydligt vid trädstam eller grytingång var drevdjuret befinner sig </a:t>
                      </a: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genom skallgivning eller kroppsspråk (grävning, klättring). Hunden ”Flaxar” inte omkring </a:t>
                      </a: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utan uppehåller sig på en mindre yta. </a:t>
                      </a:r>
                    </a:p>
                    <a:p>
                      <a:pPr>
                        <a:buNone/>
                      </a:pP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G. Hunden stannar i området där lodjuret är men markerar ej exakt plats.</a:t>
                      </a:r>
                    </a:p>
                    <a:p>
                      <a:pPr>
                        <a:buNone/>
                      </a:pP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IG</a:t>
                      </a:r>
                      <a:r>
                        <a:rPr lang="sv-SE" sz="1800" b="1"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a:t>
                      </a: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 Hunden bryter och lämnar området där man kunnat konstatera gryt eller </a:t>
                      </a: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annat spår som kan härledas till att drevdjuret träat eller på annat sätt utnyttjat terrängen. </a:t>
                      </a:r>
                    </a:p>
                    <a:p>
                      <a:pPr>
                        <a:buNone/>
                      </a:pP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KEB. </a:t>
                      </a:r>
                      <a:r>
                        <a:rPr lang="sv-SE" sz="1800" b="1"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 </a:t>
                      </a:r>
                      <a:r>
                        <a:rPr lang="sv-SE" sz="1800" i="1" kern="100" dirty="0">
                          <a:solidFill>
                            <a:srgbClr val="FFFF00"/>
                          </a:solidFill>
                          <a:effectLst/>
                          <a:latin typeface="Aptos" panose="020B0004020202020204" pitchFamily="34" charset="0"/>
                          <a:ea typeface="Aptos" panose="020B0004020202020204" pitchFamily="34" charset="0"/>
                          <a:cs typeface="Aptos" panose="020B0004020202020204" pitchFamily="34" charset="0"/>
                        </a:rPr>
                        <a:t>Stopp vid träd eller gryt inträffar ej.</a:t>
                      </a:r>
                    </a:p>
                    <a:p>
                      <a:pPr>
                        <a:buNone/>
                      </a:pPr>
                      <a:endParaRPr lang="sv-SE" sz="1800" kern="100" dirty="0">
                        <a:solidFill>
                          <a:srgbClr val="FFFF00"/>
                        </a:solidFill>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2784857667"/>
                  </a:ext>
                </a:extLst>
              </a:tr>
            </a:tbl>
          </a:graphicData>
        </a:graphic>
      </p:graphicFrame>
    </p:spTree>
    <p:extLst>
      <p:ext uri="{BB962C8B-B14F-4D97-AF65-F5344CB8AC3E}">
        <p14:creationId xmlns:p14="http://schemas.microsoft.com/office/powerpoint/2010/main" val="39032244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82253B49-2A3E-CBE0-E160-536284E624AC}"/>
              </a:ext>
            </a:extLst>
          </p:cNvPr>
          <p:cNvGraphicFramePr>
            <a:graphicFrameLocks noGrp="1"/>
          </p:cNvGraphicFramePr>
          <p:nvPr>
            <p:extLst>
              <p:ext uri="{D42A27DB-BD31-4B8C-83A1-F6EECF244321}">
                <p14:modId xmlns:p14="http://schemas.microsoft.com/office/powerpoint/2010/main" val="3023246536"/>
              </p:ext>
            </p:extLst>
          </p:nvPr>
        </p:nvGraphicFramePr>
        <p:xfrm>
          <a:off x="1002891" y="580102"/>
          <a:ext cx="9144001" cy="2517057"/>
        </p:xfrm>
        <a:graphic>
          <a:graphicData uri="http://schemas.openxmlformats.org/drawingml/2006/table">
            <a:tbl>
              <a:tblPr firstRow="1" firstCol="1" bandRow="1"/>
              <a:tblGrid>
                <a:gridCol w="4570991">
                  <a:extLst>
                    <a:ext uri="{9D8B030D-6E8A-4147-A177-3AD203B41FA5}">
                      <a16:colId xmlns:a16="http://schemas.microsoft.com/office/drawing/2014/main" val="2136591073"/>
                    </a:ext>
                  </a:extLst>
                </a:gridCol>
                <a:gridCol w="2286505">
                  <a:extLst>
                    <a:ext uri="{9D8B030D-6E8A-4147-A177-3AD203B41FA5}">
                      <a16:colId xmlns:a16="http://schemas.microsoft.com/office/drawing/2014/main" val="3132681586"/>
                    </a:ext>
                  </a:extLst>
                </a:gridCol>
                <a:gridCol w="2286505">
                  <a:extLst>
                    <a:ext uri="{9D8B030D-6E8A-4147-A177-3AD203B41FA5}">
                      <a16:colId xmlns:a16="http://schemas.microsoft.com/office/drawing/2014/main" val="3515896956"/>
                    </a:ext>
                  </a:extLst>
                </a:gridCol>
              </a:tblGrid>
              <a:tr h="839019">
                <a:tc rowSpan="2">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Slutbedömning anlagstest lo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Godkänd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Icke godkänd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1733074"/>
                  </a:ext>
                </a:extLst>
              </a:tr>
              <a:tr h="839019">
                <a:tc vMerge="1">
                  <a:txBody>
                    <a:bodyPr/>
                    <a:lstStyle/>
                    <a:p>
                      <a:endParaRPr lang="sv-SE"/>
                    </a:p>
                  </a:txBody>
                  <a:tcPr/>
                </a:tc>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sv-SE" sz="1200" kern="100">
                          <a:effectLst/>
                          <a:latin typeface="Aptos" panose="020B0004020202020204" pitchFamily="34" charset="0"/>
                          <a:ea typeface="Aptos" panose="020B000402020202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7350107"/>
                  </a:ext>
                </a:extLst>
              </a:tr>
              <a:tr h="839019">
                <a:tc>
                  <a:txBody>
                    <a:bodyPr/>
                    <a:lstStyle/>
                    <a:p>
                      <a:pPr>
                        <a:lnSpc>
                          <a:spcPct val="115000"/>
                        </a:lnSpc>
                        <a:spcAft>
                          <a:spcPts val="800"/>
                        </a:spcAft>
                        <a:buNone/>
                      </a:pPr>
                      <a:r>
                        <a:rPr lang="sv-SE" sz="1200" kern="100">
                          <a:solidFill>
                            <a:srgbClr val="FFFF00"/>
                          </a:solidFill>
                          <a:effectLst/>
                          <a:latin typeface="Aptos" panose="020B0004020202020204" pitchFamily="34" charset="0"/>
                          <a:ea typeface="Aptos" panose="020B0004020202020204" pitchFamily="34" charset="0"/>
                          <a:cs typeface="Times New Roman" panose="02020603050405020304" pitchFamily="18" charset="0"/>
                        </a:rPr>
                        <a:t>Domare underskrift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15000"/>
                        </a:lnSpc>
                        <a:spcAft>
                          <a:spcPts val="800"/>
                        </a:spcAft>
                        <a:buNone/>
                      </a:pPr>
                      <a:r>
                        <a:rPr lang="sv-SE" sz="1200" kern="100" dirty="0">
                          <a:solidFill>
                            <a:srgbClr val="FFFF00"/>
                          </a:solidFill>
                          <a:effectLst/>
                          <a:latin typeface="Aptos" panose="020B0004020202020204" pitchFamily="34" charset="0"/>
                          <a:ea typeface="Aptos" panose="020B0004020202020204" pitchFamily="34" charset="0"/>
                          <a:cs typeface="Times New Roman" panose="02020603050405020304" pitchFamily="18" charset="0"/>
                        </a:rPr>
                        <a:t>Namn textat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v-SE"/>
                    </a:p>
                  </a:txBody>
                  <a:tcPr/>
                </a:tc>
                <a:extLst>
                  <a:ext uri="{0D108BD9-81ED-4DB2-BD59-A6C34878D82A}">
                    <a16:rowId xmlns:a16="http://schemas.microsoft.com/office/drawing/2014/main" val="1032584580"/>
                  </a:ext>
                </a:extLst>
              </a:tr>
            </a:tbl>
          </a:graphicData>
        </a:graphic>
      </p:graphicFrame>
    </p:spTree>
    <p:extLst>
      <p:ext uri="{BB962C8B-B14F-4D97-AF65-F5344CB8AC3E}">
        <p14:creationId xmlns:p14="http://schemas.microsoft.com/office/powerpoint/2010/main" val="2320038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9D21E454-04D0-A974-5847-2F6D1115034E}"/>
              </a:ext>
            </a:extLst>
          </p:cNvPr>
          <p:cNvSpPr txBox="1"/>
          <p:nvPr/>
        </p:nvSpPr>
        <p:spPr>
          <a:xfrm>
            <a:off x="1248697" y="747252"/>
            <a:ext cx="9812593" cy="5755422"/>
          </a:xfrm>
          <a:prstGeom prst="rect">
            <a:avLst/>
          </a:prstGeom>
          <a:noFill/>
        </p:spPr>
        <p:txBody>
          <a:bodyPr wrap="square" rtlCol="0">
            <a:spAutoFit/>
          </a:bodyPr>
          <a:lstStyle/>
          <a:p>
            <a:r>
              <a:rPr lang="sv-SE" sz="2800" dirty="0">
                <a:solidFill>
                  <a:srgbClr val="FFFF00"/>
                </a:solidFill>
              </a:rPr>
              <a:t>Hamiltonstövaren;</a:t>
            </a:r>
          </a:p>
          <a:p>
            <a:pPr marL="285750" indent="-285750">
              <a:buFont typeface="Arial" panose="020B0604020202020204" pitchFamily="34" charset="0"/>
              <a:buChar char="•"/>
            </a:pPr>
            <a:r>
              <a:rPr lang="sv-SE" sz="2000" dirty="0">
                <a:solidFill>
                  <a:srgbClr val="FFFF00"/>
                </a:solidFill>
              </a:rPr>
              <a:t>Den svenska nationalrasen sedan 1921 (1891).</a:t>
            </a:r>
          </a:p>
          <a:p>
            <a:pPr marL="285750" indent="-285750">
              <a:buFont typeface="Arial" panose="020B0604020202020204" pitchFamily="34" charset="0"/>
              <a:buChar char="•"/>
            </a:pPr>
            <a:r>
              <a:rPr lang="sv-SE" sz="2000" dirty="0">
                <a:solidFill>
                  <a:srgbClr val="FFFF00"/>
                </a:solidFill>
              </a:rPr>
              <a:t>För närvarande den enda svenska stövaren som står utanför ett rasvårdsprogram.</a:t>
            </a:r>
          </a:p>
          <a:p>
            <a:pPr marL="285750" indent="-285750">
              <a:buFont typeface="Arial" panose="020B0604020202020204" pitchFamily="34" charset="0"/>
              <a:buChar char="•"/>
            </a:pPr>
            <a:r>
              <a:rPr lang="sv-SE" sz="2000" dirty="0">
                <a:solidFill>
                  <a:srgbClr val="FFFF00"/>
                </a:solidFill>
              </a:rPr>
              <a:t>Under slutet på -80 talet hade vi nästan 1900 registreringar.</a:t>
            </a:r>
          </a:p>
          <a:p>
            <a:pPr marL="285750" indent="-285750">
              <a:buFont typeface="Arial" panose="020B0604020202020204" pitchFamily="34" charset="0"/>
              <a:buChar char="•"/>
            </a:pPr>
            <a:r>
              <a:rPr lang="sv-SE" sz="2000" dirty="0">
                <a:solidFill>
                  <a:srgbClr val="FFFF00"/>
                </a:solidFill>
              </a:rPr>
              <a:t>Hamiltonstövaren har under alla tider varit en hund som både driver hare och räv.</a:t>
            </a:r>
          </a:p>
          <a:p>
            <a:pPr marL="285750" indent="-285750">
              <a:buFont typeface="Arial" panose="020B0604020202020204" pitchFamily="34" charset="0"/>
              <a:buChar char="•"/>
            </a:pPr>
            <a:r>
              <a:rPr lang="sv-SE" sz="2000" dirty="0">
                <a:solidFill>
                  <a:srgbClr val="FFFF00"/>
                </a:solidFill>
              </a:rPr>
              <a:t>Att Hamiltonstövaren används till övrigt tassvilt är historiskt sett inget konstigt.</a:t>
            </a:r>
          </a:p>
          <a:p>
            <a:pPr marL="285750" indent="-285750">
              <a:buFont typeface="Arial" panose="020B0604020202020204" pitchFamily="34" charset="0"/>
              <a:buChar char="•"/>
            </a:pPr>
            <a:r>
              <a:rPr lang="sv-SE" sz="2000" dirty="0">
                <a:solidFill>
                  <a:srgbClr val="FFFF00"/>
                </a:solidFill>
              </a:rPr>
              <a:t>Hamiltonstövaren är beskriven och känd för ett stabilt psyke och temperament.</a:t>
            </a:r>
          </a:p>
          <a:p>
            <a:pPr marL="285750" indent="-285750">
              <a:buFont typeface="Arial" panose="020B0604020202020204" pitchFamily="34" charset="0"/>
              <a:buChar char="•"/>
            </a:pPr>
            <a:r>
              <a:rPr lang="sv-SE" sz="2000" dirty="0">
                <a:solidFill>
                  <a:srgbClr val="FFFF00"/>
                </a:solidFill>
              </a:rPr>
              <a:t>Hamiltonstövaren är lättlärd, samtidigt som den är envis, robust och i en jämförelse väldigt frisk ras.</a:t>
            </a:r>
          </a:p>
          <a:p>
            <a:pPr marL="285750" indent="-285750">
              <a:buFont typeface="Arial" panose="020B0604020202020204" pitchFamily="34" charset="0"/>
              <a:buChar char="•"/>
            </a:pPr>
            <a:r>
              <a:rPr lang="sv-SE" sz="2000" dirty="0">
                <a:solidFill>
                  <a:srgbClr val="FFFF00"/>
                </a:solidFill>
              </a:rPr>
              <a:t>Hamiltonstövaren har som regel ett överlag riktigt bra skall.</a:t>
            </a:r>
          </a:p>
          <a:p>
            <a:pPr marL="285750" indent="-285750">
              <a:buFont typeface="Arial" panose="020B0604020202020204" pitchFamily="34" charset="0"/>
              <a:buChar char="•"/>
            </a:pPr>
            <a:r>
              <a:rPr lang="sv-SE" sz="2000" dirty="0">
                <a:solidFill>
                  <a:srgbClr val="FFFF00"/>
                </a:solidFill>
              </a:rPr>
              <a:t>Hamiltonstövaren är överlag en ärlig och relativt lättläst i sin nyansering.</a:t>
            </a:r>
          </a:p>
          <a:p>
            <a:pPr marL="285750" indent="-285750">
              <a:buFont typeface="Arial" panose="020B0604020202020204" pitchFamily="34" charset="0"/>
              <a:buChar char="•"/>
            </a:pPr>
            <a:r>
              <a:rPr lang="sv-SE" sz="2000" dirty="0">
                <a:solidFill>
                  <a:srgbClr val="FFFF00"/>
                </a:solidFill>
              </a:rPr>
              <a:t>Hamiltonstövaren är en fantastisk familjehund.</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endParaRPr lang="sv-SE" sz="2000" dirty="0"/>
          </a:p>
        </p:txBody>
      </p:sp>
    </p:spTree>
    <p:extLst>
      <p:ext uri="{BB962C8B-B14F-4D97-AF65-F5344CB8AC3E}">
        <p14:creationId xmlns:p14="http://schemas.microsoft.com/office/powerpoint/2010/main" val="3837115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down)">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wipe(down)">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wipe(down)">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wipe(down)">
                                      <p:cBhvr>
                                        <p:cTn id="5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A37C0153-B4A8-FB3A-B637-29672540A92A}"/>
              </a:ext>
            </a:extLst>
          </p:cNvPr>
          <p:cNvPicPr>
            <a:picLocks noChangeAspect="1"/>
          </p:cNvPicPr>
          <p:nvPr/>
        </p:nvPicPr>
        <p:blipFill>
          <a:blip r:embed="rId2"/>
          <a:stretch>
            <a:fillRect/>
          </a:stretch>
        </p:blipFill>
        <p:spPr>
          <a:xfrm>
            <a:off x="3511177" y="391302"/>
            <a:ext cx="4580771" cy="6076803"/>
          </a:xfrm>
          <a:prstGeom prst="rect">
            <a:avLst/>
          </a:prstGeom>
        </p:spPr>
      </p:pic>
    </p:spTree>
    <p:extLst>
      <p:ext uri="{BB962C8B-B14F-4D97-AF65-F5344CB8AC3E}">
        <p14:creationId xmlns:p14="http://schemas.microsoft.com/office/powerpoint/2010/main" val="27430884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B3851681-D70B-B438-D727-AEDF86B1249B}"/>
              </a:ext>
            </a:extLst>
          </p:cNvPr>
          <p:cNvSpPr>
            <a:spLocks noGrp="1"/>
          </p:cNvSpPr>
          <p:nvPr>
            <p:ph type="title"/>
          </p:nvPr>
        </p:nvSpPr>
        <p:spPr>
          <a:xfrm>
            <a:off x="883578" y="339047"/>
            <a:ext cx="10777479" cy="713005"/>
          </a:xfrm>
        </p:spPr>
        <p:txBody>
          <a:bodyPr>
            <a:noAutofit/>
          </a:bodyPr>
          <a:lstStyle/>
          <a:p>
            <a:r>
              <a:rPr lang="sv-SE" sz="2800" dirty="0">
                <a:solidFill>
                  <a:srgbClr val="FFFF00"/>
                </a:solidFill>
              </a:rPr>
              <a:t>När vi publicerar bilder från jakten, tänker vi på!</a:t>
            </a:r>
          </a:p>
        </p:txBody>
      </p:sp>
      <p:sp>
        <p:nvSpPr>
          <p:cNvPr id="9" name="Platshållare för text 8">
            <a:extLst>
              <a:ext uri="{FF2B5EF4-FFF2-40B4-BE49-F238E27FC236}">
                <a16:creationId xmlns:a16="http://schemas.microsoft.com/office/drawing/2014/main" id="{7C2A315D-210B-0B88-F5FB-67FDB40C9DA4}"/>
              </a:ext>
            </a:extLst>
          </p:cNvPr>
          <p:cNvSpPr>
            <a:spLocks noGrp="1"/>
          </p:cNvSpPr>
          <p:nvPr>
            <p:ph type="body" sz="half" idx="2"/>
          </p:nvPr>
        </p:nvSpPr>
        <p:spPr>
          <a:xfrm>
            <a:off x="883578" y="2239766"/>
            <a:ext cx="9165861" cy="2895131"/>
          </a:xfrm>
        </p:spPr>
        <p:txBody>
          <a:bodyPr>
            <a:noAutofit/>
          </a:bodyPr>
          <a:lstStyle/>
          <a:p>
            <a:pPr marL="457200" indent="-457200">
              <a:buClr>
                <a:srgbClr val="FFFF00"/>
              </a:buClr>
              <a:buFont typeface="Arial" panose="020B0604020202020204" pitchFamily="34" charset="0"/>
              <a:buChar char="•"/>
            </a:pPr>
            <a:r>
              <a:rPr lang="sv-SE" sz="2400" dirty="0">
                <a:solidFill>
                  <a:srgbClr val="FFFF00"/>
                </a:solidFill>
              </a:rPr>
              <a:t>Inled alltid texten med; Hamiltonstövarens namn.</a:t>
            </a:r>
          </a:p>
          <a:p>
            <a:pPr marL="457200" indent="-457200">
              <a:buClr>
                <a:srgbClr val="FFFF00"/>
              </a:buClr>
              <a:buFont typeface="Arial" panose="020B0604020202020204" pitchFamily="34" charset="0"/>
              <a:buChar char="•"/>
            </a:pPr>
            <a:r>
              <a:rPr lang="sv-SE" sz="2400" dirty="0">
                <a:solidFill>
                  <a:srgbClr val="FFFF00"/>
                </a:solidFill>
              </a:rPr>
              <a:t>Undvik foto som kan ifrågasätta ur etisk aspekt.</a:t>
            </a:r>
          </a:p>
          <a:p>
            <a:pPr marL="457200" indent="-457200">
              <a:buClr>
                <a:srgbClr val="FFFF00"/>
              </a:buClr>
              <a:buFont typeface="Arial" panose="020B0604020202020204" pitchFamily="34" charset="0"/>
              <a:buChar char="•"/>
            </a:pPr>
            <a:r>
              <a:rPr lang="sv-SE" sz="2400" dirty="0">
                <a:solidFill>
                  <a:srgbClr val="FFFF00"/>
                </a:solidFill>
              </a:rPr>
              <a:t>Skaka ur pälsen och placera räven (Rov) snyggt och värdigt.</a:t>
            </a:r>
          </a:p>
          <a:p>
            <a:pPr marL="457200" indent="-457200">
              <a:buClr>
                <a:srgbClr val="FFFF00"/>
              </a:buClr>
              <a:buFont typeface="Arial" panose="020B0604020202020204" pitchFamily="34" charset="0"/>
              <a:buChar char="•"/>
            </a:pPr>
            <a:r>
              <a:rPr lang="sv-SE" sz="2400" dirty="0">
                <a:solidFill>
                  <a:srgbClr val="FFFF00"/>
                </a:solidFill>
              </a:rPr>
              <a:t>Placera er själva och hund tillsammans med räven, vapen brutna.</a:t>
            </a:r>
          </a:p>
          <a:p>
            <a:pPr marL="457200" indent="-457200">
              <a:buClr>
                <a:srgbClr val="FFFF00"/>
              </a:buClr>
              <a:buFont typeface="Arial" panose="020B0604020202020204" pitchFamily="34" charset="0"/>
              <a:buChar char="•"/>
            </a:pPr>
            <a:r>
              <a:rPr lang="sv-SE" sz="2400" dirty="0">
                <a:solidFill>
                  <a:srgbClr val="FFFF00"/>
                </a:solidFill>
              </a:rPr>
              <a:t>Är grythund med, förstärk teamarbetet, med hundarna/ägarna tillsammans.</a:t>
            </a:r>
          </a:p>
          <a:p>
            <a:pPr marL="457200" indent="-457200">
              <a:buClr>
                <a:srgbClr val="FFFF00"/>
              </a:buClr>
              <a:buFont typeface="Arial" panose="020B0604020202020204" pitchFamily="34" charset="0"/>
              <a:buChar char="•"/>
            </a:pPr>
            <a:r>
              <a:rPr lang="sv-SE" sz="2400" dirty="0">
                <a:solidFill>
                  <a:srgbClr val="FFFF00"/>
                </a:solidFill>
              </a:rPr>
              <a:t>Vi tjänar ingenting på att visa upp luggningar, blod och skitiga byten.</a:t>
            </a:r>
          </a:p>
        </p:txBody>
      </p:sp>
    </p:spTree>
    <p:extLst>
      <p:ext uri="{BB962C8B-B14F-4D97-AF65-F5344CB8AC3E}">
        <p14:creationId xmlns:p14="http://schemas.microsoft.com/office/powerpoint/2010/main" val="705034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ipe(down)">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wipe(down)">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wipe(down)">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wipe(down)">
                                      <p:cBhvr>
                                        <p:cTn id="27" dur="5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wipe(down)">
                                      <p:cBhvr>
                                        <p:cTn id="32" dur="500"/>
                                        <p:tgtEl>
                                          <p:spTgt spid="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wipe(down)">
                                      <p:cBhvr>
                                        <p:cTn id="3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3BC8BB-09D6-A0A8-8C93-E1ADB12A71D2}"/>
              </a:ext>
            </a:extLst>
          </p:cNvPr>
          <p:cNvSpPr>
            <a:spLocks noGrp="1"/>
          </p:cNvSpPr>
          <p:nvPr>
            <p:ph type="title"/>
          </p:nvPr>
        </p:nvSpPr>
        <p:spPr>
          <a:xfrm>
            <a:off x="1672895" y="1037690"/>
            <a:ext cx="8825658" cy="3131974"/>
          </a:xfrm>
        </p:spPr>
        <p:txBody>
          <a:bodyPr>
            <a:noAutofit/>
          </a:bodyPr>
          <a:lstStyle/>
          <a:p>
            <a:pPr algn="ctr"/>
            <a:r>
              <a:rPr lang="sv-SE" sz="6000" dirty="0">
                <a:solidFill>
                  <a:srgbClr val="FFFF00"/>
                </a:solidFill>
              </a:rPr>
              <a:t>Slut</a:t>
            </a:r>
            <a:br>
              <a:rPr lang="sv-SE" sz="6000" dirty="0">
                <a:solidFill>
                  <a:srgbClr val="FFFF00"/>
                </a:solidFill>
              </a:rPr>
            </a:br>
            <a:br>
              <a:rPr lang="sv-SE" sz="6000" dirty="0">
                <a:solidFill>
                  <a:srgbClr val="FFFF00"/>
                </a:solidFill>
              </a:rPr>
            </a:br>
            <a:endParaRPr lang="sv-SE" sz="6000" dirty="0">
              <a:solidFill>
                <a:srgbClr val="FFFF00"/>
              </a:solidFill>
            </a:endParaRPr>
          </a:p>
        </p:txBody>
      </p:sp>
      <p:sp>
        <p:nvSpPr>
          <p:cNvPr id="3" name="Platshållare för text 2">
            <a:extLst>
              <a:ext uri="{FF2B5EF4-FFF2-40B4-BE49-F238E27FC236}">
                <a16:creationId xmlns:a16="http://schemas.microsoft.com/office/drawing/2014/main" id="{C1A4AE5F-CFFD-5350-A1BE-65F43EF0F3DD}"/>
              </a:ext>
            </a:extLst>
          </p:cNvPr>
          <p:cNvSpPr>
            <a:spLocks noGrp="1"/>
          </p:cNvSpPr>
          <p:nvPr>
            <p:ph type="body" idx="1"/>
          </p:nvPr>
        </p:nvSpPr>
        <p:spPr>
          <a:xfrm>
            <a:off x="1818524" y="2508429"/>
            <a:ext cx="8534400" cy="920571"/>
          </a:xfrm>
        </p:spPr>
        <p:txBody>
          <a:bodyPr>
            <a:noAutofit/>
          </a:bodyPr>
          <a:lstStyle/>
          <a:p>
            <a:pPr algn="ctr"/>
            <a:r>
              <a:rPr lang="sv-SE" sz="6000" dirty="0">
                <a:solidFill>
                  <a:srgbClr val="FFFF00"/>
                </a:solidFill>
              </a:rPr>
              <a:t>Nu hjälps vi åt!</a:t>
            </a:r>
          </a:p>
        </p:txBody>
      </p:sp>
      <p:sp>
        <p:nvSpPr>
          <p:cNvPr id="5" name="TextBox 4">
            <a:extLst>
              <a:ext uri="{FF2B5EF4-FFF2-40B4-BE49-F238E27FC236}">
                <a16:creationId xmlns:a16="http://schemas.microsoft.com/office/drawing/2014/main" id="{B314F3F9-458D-51D9-398C-1CC6B823B60F}"/>
              </a:ext>
            </a:extLst>
          </p:cNvPr>
          <p:cNvSpPr txBox="1"/>
          <p:nvPr/>
        </p:nvSpPr>
        <p:spPr>
          <a:xfrm>
            <a:off x="3326130" y="3920990"/>
            <a:ext cx="6103620" cy="1015663"/>
          </a:xfrm>
          <a:prstGeom prst="rect">
            <a:avLst/>
          </a:prstGeom>
          <a:noFill/>
        </p:spPr>
        <p:txBody>
          <a:bodyPr wrap="square">
            <a:spAutoFit/>
          </a:bodyPr>
          <a:lstStyle/>
          <a:p>
            <a:pPr algn="ctr"/>
            <a:r>
              <a:rPr lang="sv-SE" sz="6000" dirty="0">
                <a:solidFill>
                  <a:srgbClr val="FFFF00"/>
                </a:solidFill>
              </a:rPr>
              <a:t>Frågor?</a:t>
            </a:r>
            <a:endParaRPr lang="en-GB" sz="6000" dirty="0"/>
          </a:p>
        </p:txBody>
      </p:sp>
    </p:spTree>
    <p:extLst>
      <p:ext uri="{BB962C8B-B14F-4D97-AF65-F5344CB8AC3E}">
        <p14:creationId xmlns:p14="http://schemas.microsoft.com/office/powerpoint/2010/main" val="279247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E6A6C7F0-15B1-D553-7AB5-D3321171B53E}"/>
              </a:ext>
            </a:extLst>
          </p:cNvPr>
          <p:cNvSpPr txBox="1"/>
          <p:nvPr/>
        </p:nvSpPr>
        <p:spPr>
          <a:xfrm>
            <a:off x="893852" y="955497"/>
            <a:ext cx="10627588" cy="4031873"/>
          </a:xfrm>
          <a:prstGeom prst="rect">
            <a:avLst/>
          </a:prstGeom>
          <a:noFill/>
        </p:spPr>
        <p:txBody>
          <a:bodyPr wrap="square" rtlCol="0">
            <a:spAutoFit/>
          </a:bodyPr>
          <a:lstStyle/>
          <a:p>
            <a:r>
              <a:rPr lang="sv-SE" sz="3200" dirty="0">
                <a:solidFill>
                  <a:srgbClr val="FFFF00"/>
                </a:solidFill>
              </a:rPr>
              <a:t>Vi glömmer ofta:</a:t>
            </a:r>
            <a:br>
              <a:rPr lang="sv-SE" sz="3200" dirty="0">
                <a:solidFill>
                  <a:srgbClr val="FFFF00"/>
                </a:solidFill>
              </a:rPr>
            </a:br>
            <a:endParaRPr lang="sv-SE" sz="3200" dirty="0">
              <a:solidFill>
                <a:srgbClr val="FFFF00"/>
              </a:solidFill>
            </a:endParaRPr>
          </a:p>
          <a:p>
            <a:pPr marL="285750" indent="-285750">
              <a:buFont typeface="Arial" panose="020B0604020202020204" pitchFamily="34" charset="0"/>
              <a:buChar char="•"/>
            </a:pPr>
            <a:r>
              <a:rPr lang="sv-SE" sz="3200" dirty="0">
                <a:solidFill>
                  <a:srgbClr val="FFFF00"/>
                </a:solidFill>
              </a:rPr>
              <a:t>De bästa hundarna i varje ras är ofta lika bra.</a:t>
            </a:r>
          </a:p>
          <a:p>
            <a:pPr marL="285750" indent="-285750">
              <a:buFont typeface="Arial" panose="020B0604020202020204" pitchFamily="34" charset="0"/>
              <a:buChar char="•"/>
            </a:pPr>
            <a:r>
              <a:rPr lang="sv-SE" sz="3200" dirty="0">
                <a:solidFill>
                  <a:srgbClr val="FFFF00"/>
                </a:solidFill>
              </a:rPr>
              <a:t>De sämsta i varje ras är precis lika värdelösa.</a:t>
            </a:r>
          </a:p>
          <a:p>
            <a:pPr marL="285750" indent="-285750">
              <a:buFont typeface="Arial" panose="020B0604020202020204" pitchFamily="34" charset="0"/>
              <a:buChar char="•"/>
            </a:pPr>
            <a:r>
              <a:rPr lang="sv-SE" sz="3200" dirty="0">
                <a:solidFill>
                  <a:srgbClr val="FFFF00"/>
                </a:solidFill>
              </a:rPr>
              <a:t>Medelhunden kommer alltid vara likvärdig i jämförelse.</a:t>
            </a:r>
          </a:p>
          <a:p>
            <a:pPr marL="285750" indent="-285750">
              <a:buFont typeface="Arial" panose="020B0604020202020204" pitchFamily="34" charset="0"/>
              <a:buChar char="•"/>
            </a:pPr>
            <a:r>
              <a:rPr lang="sv-SE" sz="3200" dirty="0">
                <a:solidFill>
                  <a:srgbClr val="FFFF00"/>
                </a:solidFill>
              </a:rPr>
              <a:t>Men den rasen som är störst till antal, kommer alltid prestera mer resultat.</a:t>
            </a:r>
          </a:p>
        </p:txBody>
      </p:sp>
    </p:spTree>
    <p:extLst>
      <p:ext uri="{BB962C8B-B14F-4D97-AF65-F5344CB8AC3E}">
        <p14:creationId xmlns:p14="http://schemas.microsoft.com/office/powerpoint/2010/main" val="282856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down)">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F2306E49-90F7-D0C8-C92D-76C46D987406}"/>
              </a:ext>
            </a:extLst>
          </p:cNvPr>
          <p:cNvSpPr>
            <a:spLocks noGrp="1"/>
          </p:cNvSpPr>
          <p:nvPr>
            <p:ph type="title"/>
          </p:nvPr>
        </p:nvSpPr>
        <p:spPr>
          <a:xfrm>
            <a:off x="507231" y="430600"/>
            <a:ext cx="8534400" cy="1507067"/>
          </a:xfrm>
        </p:spPr>
        <p:txBody>
          <a:bodyPr/>
          <a:lstStyle/>
          <a:p>
            <a:r>
              <a:rPr lang="sv-SE" dirty="0">
                <a:solidFill>
                  <a:srgbClr val="FFFF00"/>
                </a:solidFill>
              </a:rPr>
              <a:t>Statistik</a:t>
            </a:r>
            <a:r>
              <a:rPr lang="sv-SE" dirty="0"/>
              <a:t> </a:t>
            </a:r>
            <a:r>
              <a:rPr lang="sv-SE" dirty="0">
                <a:solidFill>
                  <a:srgbClr val="FFFF00"/>
                </a:solidFill>
              </a:rPr>
              <a:t>de senaste åren</a:t>
            </a:r>
          </a:p>
        </p:txBody>
      </p:sp>
      <p:sp>
        <p:nvSpPr>
          <p:cNvPr id="12" name="textruta 11">
            <a:extLst>
              <a:ext uri="{FF2B5EF4-FFF2-40B4-BE49-F238E27FC236}">
                <a16:creationId xmlns:a16="http://schemas.microsoft.com/office/drawing/2014/main" id="{7227CDA7-61EF-DA54-97AE-F769DB00D1BF}"/>
              </a:ext>
            </a:extLst>
          </p:cNvPr>
          <p:cNvSpPr txBox="1"/>
          <p:nvPr/>
        </p:nvSpPr>
        <p:spPr>
          <a:xfrm>
            <a:off x="507231" y="4374762"/>
            <a:ext cx="2487561" cy="1535077"/>
          </a:xfrm>
          <a:prstGeom prst="rect">
            <a:avLst/>
          </a:prstGeom>
          <a:noFill/>
        </p:spPr>
        <p:txBody>
          <a:bodyPr wrap="square">
            <a:spAutoFit/>
          </a:bodyPr>
          <a:lstStyle/>
          <a:p>
            <a:r>
              <a:rPr lang="sv-SE" b="1" dirty="0">
                <a:solidFill>
                  <a:srgbClr val="FFFF00"/>
                </a:solidFill>
              </a:rPr>
              <a:t>2022</a:t>
            </a:r>
          </a:p>
          <a:p>
            <a:r>
              <a:rPr lang="sv-SE" dirty="0">
                <a:solidFill>
                  <a:srgbClr val="FFFF00"/>
                </a:solidFill>
              </a:rPr>
              <a:t>1 Deltagare SM</a:t>
            </a:r>
          </a:p>
          <a:p>
            <a:r>
              <a:rPr lang="sv-SE" dirty="0">
                <a:solidFill>
                  <a:srgbClr val="FFFF00"/>
                </a:solidFill>
              </a:rPr>
              <a:t>19 SR</a:t>
            </a:r>
          </a:p>
          <a:p>
            <a:r>
              <a:rPr lang="sv-SE" dirty="0">
                <a:solidFill>
                  <a:srgbClr val="FFFF00"/>
                </a:solidFill>
              </a:rPr>
              <a:t>5 SR Ekl Hamiltonräven 11 st.</a:t>
            </a:r>
          </a:p>
        </p:txBody>
      </p:sp>
      <p:sp>
        <p:nvSpPr>
          <p:cNvPr id="14" name="textruta 13">
            <a:extLst>
              <a:ext uri="{FF2B5EF4-FFF2-40B4-BE49-F238E27FC236}">
                <a16:creationId xmlns:a16="http://schemas.microsoft.com/office/drawing/2014/main" id="{56497FEB-E1AE-36A6-3C8B-7F76BDBBFC38}"/>
              </a:ext>
            </a:extLst>
          </p:cNvPr>
          <p:cNvSpPr txBox="1"/>
          <p:nvPr/>
        </p:nvSpPr>
        <p:spPr>
          <a:xfrm>
            <a:off x="3264309" y="3400125"/>
            <a:ext cx="2379407" cy="1477328"/>
          </a:xfrm>
          <a:prstGeom prst="rect">
            <a:avLst/>
          </a:prstGeom>
          <a:noFill/>
        </p:spPr>
        <p:txBody>
          <a:bodyPr wrap="square">
            <a:spAutoFit/>
          </a:bodyPr>
          <a:lstStyle/>
          <a:p>
            <a:r>
              <a:rPr lang="sv-SE" b="1" dirty="0">
                <a:solidFill>
                  <a:srgbClr val="FFFF00"/>
                </a:solidFill>
              </a:rPr>
              <a:t>2023</a:t>
            </a:r>
          </a:p>
          <a:p>
            <a:r>
              <a:rPr lang="sv-SE" dirty="0">
                <a:solidFill>
                  <a:srgbClr val="FFFF00"/>
                </a:solidFill>
              </a:rPr>
              <a:t>2 Deltagare SM</a:t>
            </a:r>
          </a:p>
          <a:p>
            <a:r>
              <a:rPr lang="sv-SE" dirty="0">
                <a:solidFill>
                  <a:srgbClr val="FFFF00"/>
                </a:solidFill>
              </a:rPr>
              <a:t>26 SR</a:t>
            </a:r>
          </a:p>
          <a:p>
            <a:r>
              <a:rPr lang="sv-SE" dirty="0">
                <a:solidFill>
                  <a:srgbClr val="FFFF00"/>
                </a:solidFill>
              </a:rPr>
              <a:t>4 SR Ekl.</a:t>
            </a:r>
          </a:p>
          <a:p>
            <a:r>
              <a:rPr lang="sv-SE" dirty="0">
                <a:solidFill>
                  <a:srgbClr val="FFFF00"/>
                </a:solidFill>
              </a:rPr>
              <a:t>Hamiltonräven 6 s.t</a:t>
            </a:r>
          </a:p>
        </p:txBody>
      </p:sp>
      <p:sp>
        <p:nvSpPr>
          <p:cNvPr id="16" name="textruta 15">
            <a:extLst>
              <a:ext uri="{FF2B5EF4-FFF2-40B4-BE49-F238E27FC236}">
                <a16:creationId xmlns:a16="http://schemas.microsoft.com/office/drawing/2014/main" id="{CA74DC7D-1E25-3621-98EA-142DCAFEC972}"/>
              </a:ext>
            </a:extLst>
          </p:cNvPr>
          <p:cNvSpPr txBox="1"/>
          <p:nvPr/>
        </p:nvSpPr>
        <p:spPr>
          <a:xfrm>
            <a:off x="6223818" y="4452767"/>
            <a:ext cx="2664542" cy="1535077"/>
          </a:xfrm>
          <a:prstGeom prst="rect">
            <a:avLst/>
          </a:prstGeom>
          <a:noFill/>
        </p:spPr>
        <p:txBody>
          <a:bodyPr wrap="square">
            <a:spAutoFit/>
          </a:bodyPr>
          <a:lstStyle/>
          <a:p>
            <a:pPr marR="0" lvl="0" fontAlgn="auto">
              <a:lnSpc>
                <a:spcPct val="100000"/>
              </a:lnSpc>
              <a:spcBef>
                <a:spcPts val="0"/>
              </a:spcBef>
              <a:spcAft>
                <a:spcPts val="0"/>
              </a:spcAft>
              <a:buClrTx/>
              <a:buSzTx/>
              <a:tabLst/>
              <a:defRPr/>
            </a:pPr>
            <a:r>
              <a:rPr lang="sv-SE" b="1" dirty="0">
                <a:solidFill>
                  <a:srgbClr val="FFFF00"/>
                </a:solidFill>
              </a:rPr>
              <a:t>2024</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1 Deltagare SM</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18 SR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4 SR Ekl.</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Hamiltonräven 6 st.</a:t>
            </a:r>
          </a:p>
        </p:txBody>
      </p:sp>
      <p:sp>
        <p:nvSpPr>
          <p:cNvPr id="20" name="textruta 19">
            <a:extLst>
              <a:ext uri="{FF2B5EF4-FFF2-40B4-BE49-F238E27FC236}">
                <a16:creationId xmlns:a16="http://schemas.microsoft.com/office/drawing/2014/main" id="{65ED3997-042F-D3A1-5AB0-6F66FF8918D3}"/>
              </a:ext>
            </a:extLst>
          </p:cNvPr>
          <p:cNvSpPr txBox="1"/>
          <p:nvPr/>
        </p:nvSpPr>
        <p:spPr>
          <a:xfrm>
            <a:off x="9232491" y="3538624"/>
            <a:ext cx="2084439" cy="1200329"/>
          </a:xfrm>
          <a:prstGeom prst="rect">
            <a:avLst/>
          </a:prstGeom>
          <a:noFill/>
        </p:spPr>
        <p:txBody>
          <a:bodyPr wrap="square">
            <a:spAutoFit/>
          </a:bodyPr>
          <a:lstStyle/>
          <a:p>
            <a:pPr marR="0" lvl="0" indent="0" fontAlgn="auto">
              <a:lnSpc>
                <a:spcPct val="100000"/>
              </a:lnSpc>
              <a:spcBef>
                <a:spcPts val="0"/>
              </a:spcBef>
              <a:spcAft>
                <a:spcPts val="0"/>
              </a:spcAft>
              <a:buClrTx/>
              <a:buSzTx/>
              <a:buFontTx/>
              <a:buNone/>
              <a:tabLst/>
              <a:defRPr/>
            </a:pPr>
            <a:r>
              <a:rPr lang="sv-SE" b="1" dirty="0">
                <a:solidFill>
                  <a:srgbClr val="FFFF00"/>
                </a:solidFill>
              </a:rPr>
              <a:t>2025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0 Deltagare SM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27 SR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srgbClr val="FFFF00"/>
                </a:solidFill>
                <a:effectLst/>
                <a:uLnTx/>
                <a:uFillTx/>
                <a:latin typeface="Century Gothic" panose="020B0502020202020204"/>
                <a:ea typeface="+mn-ea"/>
                <a:cs typeface="+mn-cs"/>
              </a:rPr>
              <a:t>9 SR Ekl</a:t>
            </a:r>
          </a:p>
        </p:txBody>
      </p:sp>
    </p:spTree>
    <p:extLst>
      <p:ext uri="{BB962C8B-B14F-4D97-AF65-F5344CB8AC3E}">
        <p14:creationId xmlns:p14="http://schemas.microsoft.com/office/powerpoint/2010/main" val="237148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down)">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down)">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67E0C17C-6796-A8DA-3FBB-9AB6C50F2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2103" y="1538763"/>
            <a:ext cx="6803922" cy="4103636"/>
          </a:xfrm>
          <a:prstGeom prst="rect">
            <a:avLst/>
          </a:prstGeom>
        </p:spPr>
      </p:pic>
      <p:pic>
        <p:nvPicPr>
          <p:cNvPr id="10" name="Bildobjekt 9">
            <a:extLst>
              <a:ext uri="{FF2B5EF4-FFF2-40B4-BE49-F238E27FC236}">
                <a16:creationId xmlns:a16="http://schemas.microsoft.com/office/drawing/2014/main" id="{96A2B5FD-5ACB-F7B3-A791-8CBC23BC2B97}"/>
              </a:ext>
            </a:extLst>
          </p:cNvPr>
          <p:cNvPicPr>
            <a:picLocks noChangeAspect="1"/>
          </p:cNvPicPr>
          <p:nvPr/>
        </p:nvPicPr>
        <p:blipFill>
          <a:blip r:embed="rId3"/>
          <a:stretch>
            <a:fillRect/>
          </a:stretch>
        </p:blipFill>
        <p:spPr>
          <a:xfrm>
            <a:off x="580103" y="409317"/>
            <a:ext cx="3726426" cy="5943734"/>
          </a:xfrm>
          <a:prstGeom prst="rect">
            <a:avLst/>
          </a:prstGeom>
        </p:spPr>
      </p:pic>
      <p:sp>
        <p:nvSpPr>
          <p:cNvPr id="11" name="Rubrik 10">
            <a:extLst>
              <a:ext uri="{FF2B5EF4-FFF2-40B4-BE49-F238E27FC236}">
                <a16:creationId xmlns:a16="http://schemas.microsoft.com/office/drawing/2014/main" id="{D6047C9D-C00F-2B7D-C595-267AF8324A45}"/>
              </a:ext>
            </a:extLst>
          </p:cNvPr>
          <p:cNvSpPr>
            <a:spLocks noGrp="1"/>
          </p:cNvSpPr>
          <p:nvPr>
            <p:ph type="title"/>
          </p:nvPr>
        </p:nvSpPr>
        <p:spPr>
          <a:xfrm>
            <a:off x="4408360" y="163511"/>
            <a:ext cx="7626323" cy="1052090"/>
          </a:xfrm>
        </p:spPr>
        <p:txBody>
          <a:bodyPr/>
          <a:lstStyle/>
          <a:p>
            <a:r>
              <a:rPr lang="sv-SE" dirty="0">
                <a:solidFill>
                  <a:srgbClr val="FFFF00"/>
                </a:solidFill>
              </a:rPr>
              <a:t>Totalt SR / öppenklass räv</a:t>
            </a:r>
          </a:p>
        </p:txBody>
      </p:sp>
    </p:spTree>
    <p:extLst>
      <p:ext uri="{BB962C8B-B14F-4D97-AF65-F5344CB8AC3E}">
        <p14:creationId xmlns:p14="http://schemas.microsoft.com/office/powerpoint/2010/main" val="21210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20C1CE1-C30C-532B-6A4E-83B86F9D8087}"/>
              </a:ext>
            </a:extLst>
          </p:cNvPr>
          <p:cNvSpPr>
            <a:spLocks noGrp="1"/>
          </p:cNvSpPr>
          <p:nvPr>
            <p:ph type="title"/>
          </p:nvPr>
        </p:nvSpPr>
        <p:spPr/>
        <p:txBody>
          <a:bodyPr/>
          <a:lstStyle/>
          <a:p>
            <a:r>
              <a:rPr lang="sv-SE" dirty="0"/>
              <a:t>Jämförelse </a:t>
            </a:r>
            <a:r>
              <a:rPr lang="sv-SE" dirty="0" err="1"/>
              <a:t>FinSK</a:t>
            </a:r>
            <a:r>
              <a:rPr lang="sv-SE" dirty="0"/>
              <a:t> Stövare resultatmässigt 25/26</a:t>
            </a:r>
          </a:p>
        </p:txBody>
      </p:sp>
      <p:sp>
        <p:nvSpPr>
          <p:cNvPr id="4" name="Platshållare för innehåll 3">
            <a:extLst>
              <a:ext uri="{FF2B5EF4-FFF2-40B4-BE49-F238E27FC236}">
                <a16:creationId xmlns:a16="http://schemas.microsoft.com/office/drawing/2014/main" id="{71F33503-B039-C101-1237-3628EB508753}"/>
              </a:ext>
            </a:extLst>
          </p:cNvPr>
          <p:cNvSpPr>
            <a:spLocks noGrp="1"/>
          </p:cNvSpPr>
          <p:nvPr>
            <p:ph sz="half" idx="1"/>
          </p:nvPr>
        </p:nvSpPr>
        <p:spPr/>
        <p:txBody>
          <a:bodyPr/>
          <a:lstStyle/>
          <a:p>
            <a:pPr marL="0" indent="0">
              <a:buNone/>
            </a:pPr>
            <a:r>
              <a:rPr lang="sv-SE" dirty="0">
                <a:solidFill>
                  <a:schemeClr val="tx1"/>
                </a:solidFill>
              </a:rPr>
              <a:t>Finsk stövare Säsong 25/26</a:t>
            </a:r>
          </a:p>
          <a:p>
            <a:r>
              <a:rPr lang="sv-SE" dirty="0">
                <a:solidFill>
                  <a:schemeClr val="tx1"/>
                </a:solidFill>
              </a:rPr>
              <a:t>Antal Ekl SR 1 = 13/130  10%</a:t>
            </a:r>
          </a:p>
          <a:p>
            <a:r>
              <a:rPr lang="sv-SE" dirty="0">
                <a:solidFill>
                  <a:schemeClr val="tx1"/>
                </a:solidFill>
              </a:rPr>
              <a:t>Antal Ökl 1.a pris = 81/130 62%</a:t>
            </a:r>
          </a:p>
          <a:p>
            <a:r>
              <a:rPr lang="sv-SE" dirty="0">
                <a:solidFill>
                  <a:schemeClr val="tx1"/>
                </a:solidFill>
              </a:rPr>
              <a:t>Antal finskstövare 3768</a:t>
            </a:r>
          </a:p>
          <a:p>
            <a:r>
              <a:rPr lang="sv-SE" dirty="0">
                <a:solidFill>
                  <a:schemeClr val="tx1"/>
                </a:solidFill>
              </a:rPr>
              <a:t>130 prisdrev räv 3768 = 3,5%</a:t>
            </a:r>
          </a:p>
          <a:p>
            <a:r>
              <a:rPr lang="sv-SE" dirty="0">
                <a:solidFill>
                  <a:schemeClr val="tx1"/>
                </a:solidFill>
              </a:rPr>
              <a:t>732 starter totalt, räv 18 % </a:t>
            </a:r>
          </a:p>
        </p:txBody>
      </p:sp>
      <p:sp>
        <p:nvSpPr>
          <p:cNvPr id="5" name="Platshållare för innehåll 4">
            <a:extLst>
              <a:ext uri="{FF2B5EF4-FFF2-40B4-BE49-F238E27FC236}">
                <a16:creationId xmlns:a16="http://schemas.microsoft.com/office/drawing/2014/main" id="{79F0B334-5D1E-53A9-0C15-94017D3B4127}"/>
              </a:ext>
            </a:extLst>
          </p:cNvPr>
          <p:cNvSpPr>
            <a:spLocks noGrp="1"/>
          </p:cNvSpPr>
          <p:nvPr>
            <p:ph sz="half" idx="2"/>
          </p:nvPr>
        </p:nvSpPr>
        <p:spPr/>
        <p:txBody>
          <a:bodyPr/>
          <a:lstStyle/>
          <a:p>
            <a:pPr marL="0" indent="0">
              <a:buNone/>
            </a:pPr>
            <a:r>
              <a:rPr lang="sv-SE" dirty="0">
                <a:solidFill>
                  <a:srgbClr val="FFFF00"/>
                </a:solidFill>
              </a:rPr>
              <a:t>Hamilton Säsong 25/26</a:t>
            </a:r>
          </a:p>
          <a:p>
            <a:pPr>
              <a:buClr>
                <a:srgbClr val="FFFF00"/>
              </a:buClr>
            </a:pPr>
            <a:r>
              <a:rPr lang="sv-SE" dirty="0">
                <a:solidFill>
                  <a:srgbClr val="FFFF00"/>
                </a:solidFill>
              </a:rPr>
              <a:t>Antal Ekl SR 1= 3/27   11%</a:t>
            </a:r>
          </a:p>
          <a:p>
            <a:pPr>
              <a:buClr>
                <a:srgbClr val="FFFF00"/>
              </a:buClr>
            </a:pPr>
            <a:r>
              <a:rPr lang="sv-SE" dirty="0">
                <a:solidFill>
                  <a:srgbClr val="FFFF00"/>
                </a:solidFill>
              </a:rPr>
              <a:t>Antal </a:t>
            </a:r>
            <a:r>
              <a:rPr lang="sv-SE" dirty="0" err="1">
                <a:solidFill>
                  <a:srgbClr val="FFFF00"/>
                </a:solidFill>
              </a:rPr>
              <a:t>Öpkl</a:t>
            </a:r>
            <a:r>
              <a:rPr lang="sv-SE" dirty="0">
                <a:solidFill>
                  <a:srgbClr val="FFFF00"/>
                </a:solidFill>
              </a:rPr>
              <a:t> 1.a pris = 14/27 52%</a:t>
            </a:r>
          </a:p>
          <a:p>
            <a:pPr>
              <a:buClr>
                <a:srgbClr val="FFFF00"/>
              </a:buClr>
            </a:pPr>
            <a:r>
              <a:rPr lang="sv-SE" dirty="0">
                <a:solidFill>
                  <a:srgbClr val="FFFF00"/>
                </a:solidFill>
              </a:rPr>
              <a:t>Antal Hamiltonstövare 2203</a:t>
            </a:r>
          </a:p>
          <a:p>
            <a:pPr>
              <a:buClr>
                <a:srgbClr val="FFFF00"/>
              </a:buClr>
            </a:pPr>
            <a:r>
              <a:rPr lang="sv-SE" dirty="0">
                <a:solidFill>
                  <a:srgbClr val="FFFF00"/>
                </a:solidFill>
              </a:rPr>
              <a:t> 27 prisdrev räv/2203 = 12%</a:t>
            </a:r>
          </a:p>
          <a:p>
            <a:pPr>
              <a:buClr>
                <a:srgbClr val="FFFF00"/>
              </a:buClr>
            </a:pPr>
            <a:r>
              <a:rPr lang="sv-SE" dirty="0">
                <a:solidFill>
                  <a:srgbClr val="FFFF00"/>
                </a:solidFill>
              </a:rPr>
              <a:t>411 starter totalt, räv 6,5%</a:t>
            </a:r>
          </a:p>
        </p:txBody>
      </p:sp>
    </p:spTree>
    <p:extLst>
      <p:ext uri="{BB962C8B-B14F-4D97-AF65-F5344CB8AC3E}">
        <p14:creationId xmlns:p14="http://schemas.microsoft.com/office/powerpoint/2010/main" val="215140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dow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wipe(down)">
                                      <p:cBhvr>
                                        <p:cTn id="27" dur="500"/>
                                        <p:tgtEl>
                                          <p:spTgt spid="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down)">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wipe(down)">
                                      <p:cBhvr>
                                        <p:cTn id="37" dur="500"/>
                                        <p:tgtEl>
                                          <p:spTgt spid="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down)">
                                      <p:cBhvr>
                                        <p:cTn id="42" dur="5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5">
                                            <p:txEl>
                                              <p:pRg st="3" end="3"/>
                                            </p:txEl>
                                          </p:spTgt>
                                        </p:tgtEl>
                                        <p:attrNameLst>
                                          <p:attrName>style.visibility</p:attrName>
                                        </p:attrNameLst>
                                      </p:cBhvr>
                                      <p:to>
                                        <p:strVal val="visible"/>
                                      </p:to>
                                    </p:set>
                                    <p:animEffect transition="in" filter="wipe(down)">
                                      <p:cBhvr>
                                        <p:cTn id="47" dur="500"/>
                                        <p:tgtEl>
                                          <p:spTgt spid="5">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wipe(down)">
                                      <p:cBhvr>
                                        <p:cTn id="52" dur="500"/>
                                        <p:tgtEl>
                                          <p:spTgt spid="4">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5">
                                            <p:txEl>
                                              <p:pRg st="4" end="4"/>
                                            </p:txEl>
                                          </p:spTgt>
                                        </p:tgtEl>
                                        <p:attrNameLst>
                                          <p:attrName>style.visibility</p:attrName>
                                        </p:attrNameLst>
                                      </p:cBhvr>
                                      <p:to>
                                        <p:strVal val="visible"/>
                                      </p:to>
                                    </p:set>
                                    <p:animEffect transition="in" filter="wipe(down)">
                                      <p:cBhvr>
                                        <p:cTn id="57" dur="500"/>
                                        <p:tgtEl>
                                          <p:spTgt spid="5">
                                            <p:txEl>
                                              <p:pRg st="4" end="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
                                            <p:txEl>
                                              <p:pRg st="5" end="5"/>
                                            </p:txEl>
                                          </p:spTgt>
                                        </p:tgtEl>
                                        <p:attrNameLst>
                                          <p:attrName>style.visibility</p:attrName>
                                        </p:attrNameLst>
                                      </p:cBhvr>
                                      <p:to>
                                        <p:strVal val="visible"/>
                                      </p:to>
                                    </p:set>
                                    <p:animEffect transition="in" filter="wipe(down)">
                                      <p:cBhvr>
                                        <p:cTn id="62" dur="500"/>
                                        <p:tgtEl>
                                          <p:spTgt spid="4">
                                            <p:txEl>
                                              <p:pRg st="5" end="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5">
                                            <p:txEl>
                                              <p:pRg st="5" end="5"/>
                                            </p:txEl>
                                          </p:spTgt>
                                        </p:tgtEl>
                                        <p:attrNameLst>
                                          <p:attrName>style.visibility</p:attrName>
                                        </p:attrNameLst>
                                      </p:cBhvr>
                                      <p:to>
                                        <p:strVal val="visible"/>
                                      </p:to>
                                    </p:set>
                                    <p:animEffect transition="in" filter="wipe(down)">
                                      <p:cBhvr>
                                        <p:cTn id="6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A3D417-5B53-CE6B-C383-01A7787F3410}"/>
              </a:ext>
            </a:extLst>
          </p:cNvPr>
          <p:cNvSpPr>
            <a:spLocks noGrp="1"/>
          </p:cNvSpPr>
          <p:nvPr>
            <p:ph type="title"/>
          </p:nvPr>
        </p:nvSpPr>
        <p:spPr>
          <a:xfrm>
            <a:off x="393290" y="347952"/>
            <a:ext cx="6115665" cy="920409"/>
          </a:xfrm>
        </p:spPr>
        <p:txBody>
          <a:bodyPr/>
          <a:lstStyle/>
          <a:p>
            <a:r>
              <a:rPr lang="sv-SE" dirty="0">
                <a:solidFill>
                  <a:srgbClr val="FFFF00"/>
                </a:solidFill>
              </a:rPr>
              <a:t>Registreringar över tid</a:t>
            </a:r>
          </a:p>
        </p:txBody>
      </p:sp>
      <p:pic>
        <p:nvPicPr>
          <p:cNvPr id="4" name="Bildobjekt 3">
            <a:extLst>
              <a:ext uri="{FF2B5EF4-FFF2-40B4-BE49-F238E27FC236}">
                <a16:creationId xmlns:a16="http://schemas.microsoft.com/office/drawing/2014/main" id="{0E8F840E-6E5D-14DE-9CE1-810386A3F1A1}"/>
              </a:ext>
            </a:extLst>
          </p:cNvPr>
          <p:cNvPicPr>
            <a:picLocks noChangeAspect="1"/>
          </p:cNvPicPr>
          <p:nvPr/>
        </p:nvPicPr>
        <p:blipFill>
          <a:blip r:embed="rId2"/>
          <a:stretch>
            <a:fillRect/>
          </a:stretch>
        </p:blipFill>
        <p:spPr>
          <a:xfrm>
            <a:off x="294968" y="1392122"/>
            <a:ext cx="8937522" cy="2412991"/>
          </a:xfrm>
          <a:prstGeom prst="rect">
            <a:avLst/>
          </a:prstGeom>
        </p:spPr>
      </p:pic>
      <p:pic>
        <p:nvPicPr>
          <p:cNvPr id="6" name="Bildobjekt 5">
            <a:extLst>
              <a:ext uri="{FF2B5EF4-FFF2-40B4-BE49-F238E27FC236}">
                <a16:creationId xmlns:a16="http://schemas.microsoft.com/office/drawing/2014/main" id="{B10393C1-E833-52B3-D905-2500E86E3482}"/>
              </a:ext>
            </a:extLst>
          </p:cNvPr>
          <p:cNvPicPr>
            <a:picLocks noChangeAspect="1"/>
          </p:cNvPicPr>
          <p:nvPr/>
        </p:nvPicPr>
        <p:blipFill>
          <a:blip r:embed="rId3"/>
          <a:stretch>
            <a:fillRect/>
          </a:stretch>
        </p:blipFill>
        <p:spPr>
          <a:xfrm>
            <a:off x="277597" y="3820720"/>
            <a:ext cx="8954893" cy="2786557"/>
          </a:xfrm>
          <a:prstGeom prst="rect">
            <a:avLst/>
          </a:prstGeom>
        </p:spPr>
      </p:pic>
    </p:spTree>
    <p:extLst>
      <p:ext uri="{BB962C8B-B14F-4D97-AF65-F5344CB8AC3E}">
        <p14:creationId xmlns:p14="http://schemas.microsoft.com/office/powerpoint/2010/main" val="4232697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ektor">
  <a:themeElements>
    <a:clrScheme name="Sek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95A004E0F5026346818F12F3CB885A74" ma:contentTypeVersion="1" ma:contentTypeDescription="Skapa ett nytt dokument." ma:contentTypeScope="" ma:versionID="6b9ff2d17d7a297d7ba26d7083ec95a5">
  <xsd:schema xmlns:xsd="http://www.w3.org/2001/XMLSchema" xmlns:xs="http://www.w3.org/2001/XMLSchema" xmlns:p="http://schemas.microsoft.com/office/2006/metadata/properties" xmlns:ns3="46734f76-393e-49ef-8254-750b7d861a5b" targetNamespace="http://schemas.microsoft.com/office/2006/metadata/properties" ma:root="true" ma:fieldsID="1cc194b5f08fe3be90c31c65003c1610" ns3:_="">
    <xsd:import namespace="46734f76-393e-49ef-8254-750b7d861a5b"/>
    <xsd:element name="properties">
      <xsd:complexType>
        <xsd:sequence>
          <xsd:element name="documentManagement">
            <xsd:complexType>
              <xsd:all>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734f76-393e-49ef-8254-750b7d861a5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02F8C7-B004-42C3-AFA6-3E436CA392BF}">
  <ds:schemaRefs>
    <ds:schemaRef ds:uri="http://purl.org/dc/dcmitype/"/>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purl.org/dc/terms/"/>
    <ds:schemaRef ds:uri="46734f76-393e-49ef-8254-750b7d861a5b"/>
  </ds:schemaRefs>
</ds:datastoreItem>
</file>

<file path=customXml/itemProps2.xml><?xml version="1.0" encoding="utf-8"?>
<ds:datastoreItem xmlns:ds="http://schemas.openxmlformats.org/officeDocument/2006/customXml" ds:itemID="{5B0BCBA8-EFB1-499C-9140-C088C29BAF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734f76-393e-49ef-8254-750b7d861a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78128CB-7C30-4B72-B5AB-0EA2D86842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2450</TotalTime>
  <Words>2087</Words>
  <Application>Microsoft Office PowerPoint</Application>
  <PresentationFormat>Bredbild</PresentationFormat>
  <Paragraphs>287</Paragraphs>
  <Slides>42</Slides>
  <Notes>0</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42</vt:i4>
      </vt:variant>
    </vt:vector>
  </HeadingPairs>
  <TitlesOfParts>
    <vt:vector size="50" baseType="lpstr">
      <vt:lpstr>Aptos</vt:lpstr>
      <vt:lpstr>Arial</vt:lpstr>
      <vt:lpstr>Calibri</vt:lpstr>
      <vt:lpstr>Century Gothic</vt:lpstr>
      <vt:lpstr>Symbol</vt:lpstr>
      <vt:lpstr>Times New Roman</vt:lpstr>
      <vt:lpstr>Wingdings 3</vt:lpstr>
      <vt:lpstr>Sektor</vt:lpstr>
      <vt:lpstr>Välkomna !</vt:lpstr>
      <vt:lpstr>PowerPoint-presentation</vt:lpstr>
      <vt:lpstr>PowerPoint-presentation</vt:lpstr>
      <vt:lpstr>PowerPoint-presentation</vt:lpstr>
      <vt:lpstr>PowerPoint-presentation</vt:lpstr>
      <vt:lpstr>Statistik de senaste åren</vt:lpstr>
      <vt:lpstr>Totalt SR / öppenklass räv</vt:lpstr>
      <vt:lpstr>Jämförelse FinSK Stövare resultatmässigt 25/26</vt:lpstr>
      <vt:lpstr>Registreringar över tid</vt:lpstr>
      <vt:lpstr>PowerPoint-presentation</vt:lpstr>
      <vt:lpstr>PowerPoint-presentation</vt:lpstr>
      <vt:lpstr>PowerPoint-presentation</vt:lpstr>
      <vt:lpstr>Om vi ökar antalet starter på SR kommer också intresset för våra hamiltonstövare öka, vilket alla tjänar på; mer registreringar, större urval, större bredd.</vt:lpstr>
      <vt:lpstr>Vi har kanske de bästa tänkbara förutsättningarna att få fram bra rävhundar med anledning av;    </vt:lpstr>
      <vt:lpstr>I jämförelse ett ganska ljumt rådjursintresse vilket gör präglingen enklare</vt:lpstr>
      <vt:lpstr>En ras som är mentalt sunda.</vt:lpstr>
      <vt:lpstr>Hundar som överlag har bra skärpa.</vt:lpstr>
      <vt:lpstr>Överlag lättlärda och ganska kloka i jämförelse. </vt:lpstr>
      <vt:lpstr> Vad gör vi?  </vt:lpstr>
      <vt:lpstr>Motiveringar till prov</vt:lpstr>
      <vt:lpstr>För att ytterligare uppmuntra och stödja har hamiltonstövareföreningen ändrat statuterna i fond.</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Övriga tankar och synpunkter.</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När vi publicerar bilder från jakten, tänker vi på!</vt:lpstr>
      <vt:lpstr>Slut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petersson petersson</dc:creator>
  <cp:lastModifiedBy>lars petersson</cp:lastModifiedBy>
  <cp:revision>11</cp:revision>
  <dcterms:created xsi:type="dcterms:W3CDTF">2025-09-25T12:08:48Z</dcterms:created>
  <dcterms:modified xsi:type="dcterms:W3CDTF">2026-04-01T10:31:57Z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0x01010095A004E0F5026346818F12F3CB885A74</vt:lpwstr>
  </property>
</Properties>
</file>